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4"/>
  </p:handoutMasterIdLst>
  <p:sldIdLst>
    <p:sldId id="256" r:id="rId2"/>
    <p:sldId id="258" r:id="rId3"/>
    <p:sldId id="298" r:id="rId4"/>
    <p:sldId id="299" r:id="rId5"/>
    <p:sldId id="319" r:id="rId6"/>
    <p:sldId id="316" r:id="rId7"/>
    <p:sldId id="257" r:id="rId8"/>
    <p:sldId id="313" r:id="rId9"/>
    <p:sldId id="314" r:id="rId10"/>
    <p:sldId id="318" r:id="rId11"/>
    <p:sldId id="317" r:id="rId12"/>
    <p:sldId id="315"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84" d="100"/>
          <a:sy n="84" d="100"/>
        </p:scale>
        <p:origin x="-490" y="31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A0DF56-D9E2-4D9E-94EF-1702B06D11F9}" type="datetimeFigureOut">
              <a:rPr lang="zh-TW" altLang="en-US" smtClean="0"/>
              <a:t>2021/8/9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0FE9DF-B88E-479F-B768-F4B9AE9278AE}" type="slidenum">
              <a:rPr lang="zh-TW" altLang="en-US" smtClean="0"/>
              <a:t>‹#›</a:t>
            </a:fld>
            <a:endParaRPr lang="zh-TW" altLang="en-US"/>
          </a:p>
        </p:txBody>
      </p:sp>
    </p:spTree>
    <p:extLst>
      <p:ext uri="{BB962C8B-B14F-4D97-AF65-F5344CB8AC3E}">
        <p14:creationId xmlns:p14="http://schemas.microsoft.com/office/powerpoint/2010/main" val="35499817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smtClean="0"/>
              <a:t>按一下以編輯母片標題樣式</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smtClean="0"/>
              <a:t>按一下以編輯母片文字樣式</a:t>
            </a:r>
          </a:p>
        </p:txBody>
      </p:sp>
      <p:sp>
        <p:nvSpPr>
          <p:cNvPr id="4" name="Date Placeholder 3"/>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63BE488-0787-4367-99DC-E66F5A99228E}"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smtClean="0"/>
              <a:t>按一下以編輯母片文字樣式</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smtClean="0"/>
              <a:t>按一下以編輯母片文字樣式</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smtClean="0"/>
              <a:t>按一下以編輯母片標題樣式</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zh-TW" altLang="en-US" smtClean="0"/>
              <a:t>按一下以編輯母片文字樣式</a:t>
            </a:r>
          </a:p>
        </p:txBody>
      </p:sp>
      <p:sp>
        <p:nvSpPr>
          <p:cNvPr id="5" name="Date Placeholder 4"/>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zh-TW" altLang="en-US" smtClean="0"/>
              <a:t>按一下圖示以新增圖片</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5BB546A-50F3-48AD-94CE-4EAE5CAA3A0C}" type="datetimeFigureOut">
              <a:rPr lang="zh-TW" altLang="en-US" smtClean="0"/>
              <a:pPr/>
              <a:t>2021/8/9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63BE488-0787-4367-99DC-E66F5A99228E}" type="slidenum">
              <a:rPr lang="zh-TW" altLang="en-US" smtClean="0"/>
              <a:pPr/>
              <a:t>‹#›</a:t>
            </a:fld>
            <a:endParaRPr lang="zh-TW" alt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5BB546A-50F3-48AD-94CE-4EAE5CAA3A0C}" type="datetimeFigureOut">
              <a:rPr lang="zh-TW" altLang="en-US" smtClean="0"/>
              <a:pPr/>
              <a:t>2021/8/9</a:t>
            </a:fld>
            <a:endParaRPr lang="zh-TW"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63BE488-0787-4367-99DC-E66F5A99228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ll/>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2924944"/>
            <a:ext cx="8062664" cy="2376264"/>
          </a:xfrm>
        </p:spPr>
        <p:txBody>
          <a:bodyPr>
            <a:normAutofit fontScale="90000"/>
          </a:bodyPr>
          <a:lstStyle/>
          <a:p>
            <a:pPr algn="ct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zh-TW" altLang="en-US" sz="5300" b="1" dirty="0" smtClean="0"/>
              <a:t>花蓮縣</a:t>
            </a:r>
            <a:r>
              <a:rPr lang="zh-TW" altLang="en-US" sz="5300" b="1" dirty="0"/>
              <a:t>花蓮市中原國民小學</a:t>
            </a:r>
            <a:br>
              <a:rPr lang="zh-TW" altLang="en-US" sz="5300" b="1" dirty="0"/>
            </a:br>
            <a:r>
              <a:rPr lang="en-US" altLang="zh-TW" sz="5300" b="1" dirty="0" smtClean="0"/>
              <a:t/>
            </a:r>
            <a:br>
              <a:rPr lang="en-US" altLang="zh-TW" sz="5300" b="1" dirty="0" smtClean="0"/>
            </a:br>
            <a:r>
              <a:rPr lang="en-US" altLang="zh-TW" sz="5300" b="1" dirty="0" smtClean="0"/>
              <a:t>110</a:t>
            </a:r>
            <a:r>
              <a:rPr lang="zh-TW" altLang="en-US" sz="5300" b="1" dirty="0"/>
              <a:t>學年度新進人員訓練</a:t>
            </a:r>
            <a:br>
              <a:rPr lang="zh-TW" altLang="en-US" sz="5300" b="1" dirty="0"/>
            </a:br>
            <a:r>
              <a:rPr lang="zh-TW" altLang="en-US" sz="5300" b="1" dirty="0" smtClean="0"/>
              <a:t>衛生組</a:t>
            </a:r>
            <a:r>
              <a:rPr lang="en-US" altLang="zh-TW" sz="5300" b="1" dirty="0" smtClean="0"/>
              <a:t>/</a:t>
            </a:r>
            <a:r>
              <a:rPr lang="zh-TW" altLang="en-US" sz="5300" b="1" dirty="0" smtClean="0"/>
              <a:t>學務處</a:t>
            </a:r>
            <a:r>
              <a:rPr lang="zh-TW" altLang="en-US" sz="5300" b="1" dirty="0"/>
              <a:t/>
            </a:r>
            <a:br>
              <a:rPr lang="zh-TW" altLang="en-US" sz="5300" b="1" dirty="0"/>
            </a:br>
            <a:r>
              <a:rPr lang="zh-TW" altLang="en-US" sz="5300" b="1" dirty="0"/>
              <a:t>報告人</a:t>
            </a:r>
            <a:r>
              <a:rPr lang="en-US" altLang="zh-TW" sz="5300" b="1" dirty="0"/>
              <a:t>:</a:t>
            </a:r>
            <a:r>
              <a:rPr lang="zh-TW" altLang="en-US" sz="5300" b="1" dirty="0"/>
              <a:t>組長 </a:t>
            </a:r>
            <a:r>
              <a:rPr lang="zh-TW" altLang="en-US" sz="5300" b="1" dirty="0" smtClean="0"/>
              <a:t>盧昭伶</a:t>
            </a:r>
            <a:endParaRPr lang="zh-TW" altLang="en-US" sz="5300" b="1" dirty="0"/>
          </a:p>
        </p:txBody>
      </p:sp>
      <p:sp>
        <p:nvSpPr>
          <p:cNvPr id="3" name="副標題 2"/>
          <p:cNvSpPr>
            <a:spLocks noGrp="1"/>
          </p:cNvSpPr>
          <p:nvPr>
            <p:ph type="subTitle" idx="1"/>
          </p:nvPr>
        </p:nvSpPr>
        <p:spPr>
          <a:xfrm>
            <a:off x="611560" y="3789040"/>
            <a:ext cx="7772400" cy="2088232"/>
          </a:xfrm>
        </p:spPr>
        <p:txBody>
          <a:bodyPr>
            <a:normAutofit/>
          </a:bodyPr>
          <a:lstStyle/>
          <a:p>
            <a:pPr algn="ctr"/>
            <a:r>
              <a:rPr lang="zh-TW" altLang="en-US" b="1" dirty="0" smtClean="0"/>
              <a:t> </a:t>
            </a:r>
            <a:endParaRPr lang="en-US" altLang="zh-TW" b="1" dirty="0" smtClean="0"/>
          </a:p>
          <a:p>
            <a:pPr algn="ctr"/>
            <a:endParaRPr lang="en-US" altLang="zh-TW" b="1" dirty="0" smtClean="0"/>
          </a:p>
          <a:p>
            <a:pPr algn="ctr"/>
            <a:endParaRPr lang="en-US" altLang="zh-TW" b="1" dirty="0"/>
          </a:p>
          <a:p>
            <a:pPr algn="ctr"/>
            <a:endParaRPr lang="zh-TW" altLang="en-US" sz="3200" b="1" dirty="0"/>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620688"/>
            <a:ext cx="7520940" cy="548640"/>
          </a:xfrm>
        </p:spPr>
        <p:txBody>
          <a:bodyPr/>
          <a:lstStyle/>
          <a:p>
            <a:r>
              <a:rPr lang="zh-TW" altLang="en-US" b="1" dirty="0">
                <a:solidFill>
                  <a:srgbClr val="FF0000"/>
                </a:solidFill>
              </a:rPr>
              <a:t>六健康促進工作（年度統合性業務）</a:t>
            </a:r>
            <a:r>
              <a:rPr lang="en-US" altLang="zh-TW" b="1" dirty="0">
                <a:solidFill>
                  <a:srgbClr val="FF0000"/>
                </a:solidFill>
              </a:rPr>
              <a:t/>
            </a:r>
            <a:br>
              <a:rPr lang="en-US" altLang="zh-TW" b="1" dirty="0">
                <a:solidFill>
                  <a:srgbClr val="FF0000"/>
                </a:solidFill>
              </a:rPr>
            </a:br>
            <a:endParaRPr lang="zh-TW" altLang="en-US" dirty="0"/>
          </a:p>
        </p:txBody>
      </p:sp>
      <p:sp>
        <p:nvSpPr>
          <p:cNvPr id="3" name="內容版面配置區 2"/>
          <p:cNvSpPr>
            <a:spLocks noGrp="1"/>
          </p:cNvSpPr>
          <p:nvPr>
            <p:ph idx="1"/>
          </p:nvPr>
        </p:nvSpPr>
        <p:spPr>
          <a:xfrm>
            <a:off x="755576" y="1340768"/>
            <a:ext cx="7520940" cy="3579849"/>
          </a:xfrm>
        </p:spPr>
        <p:txBody>
          <a:bodyPr>
            <a:normAutofit/>
          </a:bodyPr>
          <a:lstStyle/>
          <a:p>
            <a:r>
              <a:rPr lang="en-US" altLang="zh-TW" sz="2500" dirty="0"/>
              <a:t>3.</a:t>
            </a:r>
            <a:r>
              <a:rPr lang="zh-TW" altLang="en-US" sz="2500" dirty="0"/>
              <a:t>規劃辦理學校健康促進</a:t>
            </a:r>
            <a:r>
              <a:rPr lang="zh-TW" altLang="en-US" sz="2500" dirty="0" smtClean="0"/>
              <a:t>活動</a:t>
            </a:r>
            <a:endParaRPr lang="en-US" altLang="zh-TW" sz="2500" dirty="0" smtClean="0"/>
          </a:p>
          <a:p>
            <a:endParaRPr lang="en-US" altLang="zh-TW" sz="2500" dirty="0" smtClean="0"/>
          </a:p>
          <a:p>
            <a:r>
              <a:rPr lang="zh-TW" altLang="en-US" sz="2500" dirty="0"/>
              <a:t> </a:t>
            </a:r>
            <a:r>
              <a:rPr lang="zh-TW" altLang="en-US" sz="2500" dirty="0" smtClean="0"/>
              <a:t>  </a:t>
            </a:r>
            <a:r>
              <a:rPr lang="en-US" altLang="zh-TW" sz="2500" dirty="0" smtClean="0"/>
              <a:t>※</a:t>
            </a:r>
            <a:r>
              <a:rPr lang="zh-TW" altLang="en-US" sz="2500" dirty="0" smtClean="0"/>
              <a:t> 依據健康促進業務經費，配合學務處體育組，在</a:t>
            </a:r>
            <a:endParaRPr lang="en-US" altLang="zh-TW" sz="2500" dirty="0" smtClean="0"/>
          </a:p>
          <a:p>
            <a:r>
              <a:rPr lang="zh-TW" altLang="en-US" sz="2500" dirty="0"/>
              <a:t> </a:t>
            </a:r>
            <a:r>
              <a:rPr lang="zh-TW" altLang="en-US" sz="2500" dirty="0" smtClean="0"/>
              <a:t>      學期中進行學生各項健康</a:t>
            </a:r>
            <a:r>
              <a:rPr lang="zh-TW" altLang="en-US" sz="2500" dirty="0"/>
              <a:t>促進</a:t>
            </a:r>
            <a:r>
              <a:rPr lang="zh-TW" altLang="en-US" sz="2500" dirty="0" smtClean="0"/>
              <a:t>活動</a:t>
            </a:r>
            <a:endParaRPr lang="en-US" altLang="zh-TW" sz="2500" dirty="0" smtClean="0"/>
          </a:p>
          <a:p>
            <a:endParaRPr lang="en-US" altLang="zh-TW" sz="2500" dirty="0" smtClean="0"/>
          </a:p>
          <a:p>
            <a:r>
              <a:rPr lang="zh-TW" altLang="en-US" sz="2500" dirty="0"/>
              <a:t> </a:t>
            </a:r>
            <a:r>
              <a:rPr lang="zh-TW" altLang="en-US" sz="2500" dirty="0" smtClean="0"/>
              <a:t>  </a:t>
            </a:r>
            <a:r>
              <a:rPr lang="en-US" altLang="zh-TW" sz="2500" dirty="0" smtClean="0"/>
              <a:t>※</a:t>
            </a:r>
            <a:r>
              <a:rPr lang="zh-TW" altLang="en-US" sz="2500" dirty="0" smtClean="0"/>
              <a:t>配合健康促進重點議題，邀請學者、專家到校進</a:t>
            </a:r>
            <a:endParaRPr lang="en-US" altLang="zh-TW" sz="2500" dirty="0" smtClean="0"/>
          </a:p>
          <a:p>
            <a:r>
              <a:rPr lang="zh-TW" altLang="en-US" sz="2500" dirty="0"/>
              <a:t> </a:t>
            </a:r>
            <a:r>
              <a:rPr lang="zh-TW" altLang="en-US" sz="2500" dirty="0" smtClean="0"/>
              <a:t>     行專題演講</a:t>
            </a:r>
            <a:endParaRPr lang="en-US" altLang="zh-TW" sz="2500" dirty="0"/>
          </a:p>
          <a:p>
            <a:endParaRPr lang="zh-TW" altLang="en-US" sz="2500" dirty="0"/>
          </a:p>
        </p:txBody>
      </p:sp>
    </p:spTree>
    <p:extLst>
      <p:ext uri="{BB962C8B-B14F-4D97-AF65-F5344CB8AC3E}">
        <p14:creationId xmlns:p14="http://schemas.microsoft.com/office/powerpoint/2010/main" val="337501852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6552" y="188640"/>
            <a:ext cx="7520940" cy="548640"/>
          </a:xfrm>
        </p:spPr>
        <p:txBody>
          <a:bodyPr/>
          <a:lstStyle/>
          <a:p>
            <a:r>
              <a:rPr lang="zh-TW" altLang="en-US" sz="2400" dirty="0" smtClean="0"/>
              <a:t>相關業務設施</a:t>
            </a:r>
            <a:endParaRPr lang="zh-TW" altLang="en-US" sz="2400" dirty="0"/>
          </a:p>
        </p:txBody>
      </p:sp>
      <p:sp>
        <p:nvSpPr>
          <p:cNvPr id="3" name="內容版面配置區 2"/>
          <p:cNvSpPr>
            <a:spLocks noGrp="1"/>
          </p:cNvSpPr>
          <p:nvPr>
            <p:ph idx="1"/>
          </p:nvPr>
        </p:nvSpPr>
        <p:spPr>
          <a:xfrm>
            <a:off x="539552" y="764704"/>
            <a:ext cx="7848872" cy="5400600"/>
          </a:xfrm>
        </p:spPr>
        <p:txBody>
          <a:bodyPr/>
          <a:lstStyle/>
          <a:p>
            <a:pPr>
              <a:buAutoNum type="arabicPeriod"/>
            </a:pPr>
            <a:r>
              <a:rPr lang="zh-TW" altLang="en-US" sz="1400" dirty="0" smtClean="0"/>
              <a:t>總務處後面的掃具儲藏、資源回收室                    </a:t>
            </a:r>
            <a:r>
              <a:rPr lang="en-US" altLang="zh-TW" sz="1400" dirty="0" smtClean="0"/>
              <a:t>2.</a:t>
            </a:r>
            <a:r>
              <a:rPr lang="zh-TW" altLang="en-US" sz="1400" dirty="0" smtClean="0"/>
              <a:t>臨時資源回收室</a:t>
            </a:r>
            <a:endParaRPr lang="en-US" altLang="zh-TW" sz="1400" dirty="0" smtClean="0"/>
          </a:p>
          <a:p>
            <a:pPr>
              <a:buAutoNum type="arabicPeriod"/>
            </a:pPr>
            <a:endParaRPr lang="en-US" altLang="zh-TW" dirty="0"/>
          </a:p>
          <a:p>
            <a:pPr>
              <a:buAutoNum type="arabicPeriod"/>
            </a:pPr>
            <a:endParaRPr lang="en-US" altLang="zh-TW" dirty="0" smtClean="0"/>
          </a:p>
          <a:p>
            <a:pPr>
              <a:buAutoNum type="arabicPeriod"/>
            </a:pPr>
            <a:endParaRPr lang="en-US" altLang="zh-TW" dirty="0"/>
          </a:p>
          <a:p>
            <a:pPr>
              <a:buAutoNum type="arabicPeriod"/>
            </a:pPr>
            <a:endParaRPr lang="en-US" altLang="zh-TW" dirty="0" smtClean="0"/>
          </a:p>
          <a:p>
            <a:pPr>
              <a:buAutoNum type="arabicPeriod"/>
            </a:pPr>
            <a:endParaRPr lang="en-US" altLang="zh-TW" dirty="0"/>
          </a:p>
          <a:p>
            <a:pPr marL="0" indent="0"/>
            <a:endParaRPr lang="en-US" altLang="zh-TW" dirty="0" smtClean="0"/>
          </a:p>
          <a:p>
            <a:pPr marL="0" indent="0"/>
            <a:r>
              <a:rPr lang="en-US" altLang="zh-TW" sz="1400" dirty="0" smtClean="0"/>
              <a:t>3.</a:t>
            </a:r>
            <a:r>
              <a:rPr lang="zh-TW" altLang="en-US" sz="1400" dirty="0" smtClean="0"/>
              <a:t>垃圾子車                                                                 </a:t>
            </a:r>
            <a:r>
              <a:rPr lang="en-US" altLang="zh-TW" sz="1400" dirty="0" smtClean="0"/>
              <a:t>4</a:t>
            </a:r>
            <a:r>
              <a:rPr lang="zh-TW" altLang="en-US" sz="1400" dirty="0" smtClean="0"/>
              <a:t> </a:t>
            </a:r>
            <a:r>
              <a:rPr lang="en-US" altLang="zh-TW" sz="1400" dirty="0" smtClean="0"/>
              <a:t>.</a:t>
            </a:r>
            <a:r>
              <a:rPr lang="zh-TW" altLang="en-US" sz="1400" dirty="0" smtClean="0"/>
              <a:t>導護二防疫箱</a:t>
            </a:r>
            <a:endParaRPr lang="en-US" altLang="zh-TW" sz="1400" dirty="0" smtClean="0"/>
          </a:p>
          <a:p>
            <a:pPr>
              <a:buAutoNum type="arabicPeriod"/>
            </a:pP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549" y="1196752"/>
            <a:ext cx="3364410" cy="1872208"/>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083" y="1196752"/>
            <a:ext cx="3153702" cy="1944216"/>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49" y="3574978"/>
            <a:ext cx="3364411" cy="2304257"/>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3574978"/>
            <a:ext cx="3312368" cy="2232248"/>
          </a:xfrm>
          <a:prstGeom prst="rect">
            <a:avLst/>
          </a:prstGeom>
        </p:spPr>
      </p:pic>
    </p:spTree>
    <p:extLst>
      <p:ext uri="{BB962C8B-B14F-4D97-AF65-F5344CB8AC3E}">
        <p14:creationId xmlns:p14="http://schemas.microsoft.com/office/powerpoint/2010/main" val="212113811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539552" y="365760"/>
            <a:ext cx="7992888" cy="1407056"/>
          </a:xfrm>
        </p:spPr>
        <p:txBody>
          <a:bodyPr>
            <a:normAutofit fontScale="90000"/>
          </a:bodyPr>
          <a:lstStyle/>
          <a:p>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zh-TW" altLang="en-US" dirty="0" smtClean="0"/>
              <a:t>     </a:t>
            </a: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zh-TW" altLang="en-US" dirty="0"/>
              <a:t> </a:t>
            </a:r>
            <a:r>
              <a:rPr lang="zh-TW" altLang="en-US" dirty="0" smtClean="0"/>
              <a:t>           </a:t>
            </a:r>
            <a:r>
              <a:rPr lang="en-US" altLang="zh-TW" dirty="0" smtClean="0"/>
              <a:t/>
            </a:r>
            <a:br>
              <a:rPr lang="en-US" altLang="zh-TW" dirty="0" smtClean="0"/>
            </a:br>
            <a:r>
              <a:rPr lang="zh-TW" altLang="en-US" dirty="0"/>
              <a:t> </a:t>
            </a:r>
            <a:r>
              <a:rPr lang="zh-TW" altLang="en-US" dirty="0" smtClean="0"/>
              <a:t>           </a:t>
            </a:r>
            <a:r>
              <a:rPr lang="en-US" altLang="zh-TW" dirty="0" smtClean="0"/>
              <a:t/>
            </a:r>
            <a:br>
              <a:rPr lang="en-US" altLang="zh-TW" dirty="0" smtClean="0"/>
            </a:br>
            <a:r>
              <a:rPr lang="zh-TW" altLang="en-US"/>
              <a:t> </a:t>
            </a:r>
            <a:r>
              <a:rPr lang="zh-TW" altLang="en-US" smtClean="0"/>
              <a:t>              </a:t>
            </a:r>
            <a:r>
              <a:rPr lang="zh-TW" altLang="en-US" b="1" smtClean="0"/>
              <a:t>學</a:t>
            </a:r>
            <a:r>
              <a:rPr lang="zh-TW" altLang="en-US" b="1" dirty="0" smtClean="0"/>
              <a:t>務處</a:t>
            </a:r>
            <a:r>
              <a:rPr lang="zh-TW" altLang="en-US" b="1" dirty="0" smtClean="0">
                <a:latin typeface="+mj-ea"/>
              </a:rPr>
              <a:t>衛生組感謝各位老師的合作與配合，</a:t>
            </a:r>
            <a:r>
              <a:rPr lang="en-US" altLang="zh-TW" b="1" dirty="0" smtClean="0">
                <a:latin typeface="+mj-ea"/>
              </a:rPr>
              <a:t/>
            </a:r>
            <a:br>
              <a:rPr lang="en-US" altLang="zh-TW" b="1" dirty="0" smtClean="0">
                <a:latin typeface="+mj-ea"/>
              </a:rPr>
            </a:br>
            <a:r>
              <a:rPr lang="zh-TW" altLang="en-US" b="1" dirty="0">
                <a:latin typeface="+mj-ea"/>
              </a:rPr>
              <a:t> </a:t>
            </a:r>
            <a:r>
              <a:rPr lang="zh-TW" altLang="en-US" b="1" dirty="0" smtClean="0">
                <a:latin typeface="+mj-ea"/>
              </a:rPr>
              <a:t>                    行政業務才能確實執行與落實！</a:t>
            </a:r>
            <a:r>
              <a:rPr lang="en-US" altLang="zh-TW" b="1" dirty="0" smtClean="0">
                <a:latin typeface="+mj-ea"/>
              </a:rPr>
              <a:t/>
            </a:r>
            <a:br>
              <a:rPr lang="en-US" altLang="zh-TW" b="1" dirty="0" smtClean="0">
                <a:latin typeface="+mj-ea"/>
              </a:rPr>
            </a:br>
            <a:r>
              <a:rPr lang="zh-TW" altLang="en-US" b="1" dirty="0">
                <a:latin typeface="+mj-ea"/>
              </a:rPr>
              <a:t> </a:t>
            </a:r>
            <a:r>
              <a:rPr lang="zh-TW" altLang="en-US" b="1" dirty="0" smtClean="0">
                <a:latin typeface="+mj-ea"/>
              </a:rPr>
              <a:t>                                感謝大家的聆聽</a:t>
            </a:r>
            <a:r>
              <a:rPr lang="zh-TW" altLang="en-US" b="1" dirty="0">
                <a:latin typeface="+mj-ea"/>
              </a:rPr>
              <a:t>！</a:t>
            </a:r>
            <a:r>
              <a:rPr lang="en-US" altLang="zh-TW" b="1" dirty="0">
                <a:latin typeface="+mj-ea"/>
              </a:rPr>
              <a:t/>
            </a:r>
            <a:br>
              <a:rPr lang="en-US" altLang="zh-TW" b="1" dirty="0">
                <a:latin typeface="+mj-ea"/>
              </a:rPr>
            </a:br>
            <a:r>
              <a:rPr lang="zh-TW" altLang="en-US" dirty="0" smtClean="0"/>
              <a:t>                 </a:t>
            </a:r>
            <a:r>
              <a:rPr lang="en-US" altLang="zh-TW" dirty="0" smtClean="0"/>
              <a:t/>
            </a:r>
            <a:br>
              <a:rPr lang="en-US" altLang="zh-TW" dirty="0" smtClean="0"/>
            </a:br>
            <a:r>
              <a:rPr lang="zh-TW" altLang="en-US" dirty="0" smtClean="0"/>
              <a:t>                                   </a:t>
            </a:r>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260647"/>
            <a:ext cx="4032448" cy="4608513"/>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0645"/>
            <a:ext cx="4176464" cy="4608515"/>
          </a:xfrm>
          <a:prstGeom prst="rect">
            <a:avLst/>
          </a:prstGeom>
        </p:spPr>
      </p:pic>
    </p:spTree>
    <p:extLst>
      <p:ext uri="{BB962C8B-B14F-4D97-AF65-F5344CB8AC3E}">
        <p14:creationId xmlns:p14="http://schemas.microsoft.com/office/powerpoint/2010/main" val="336164910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79512" y="908720"/>
            <a:ext cx="8964488" cy="1143000"/>
          </a:xfrm>
        </p:spPr>
        <p:txBody>
          <a:bodyPr>
            <a:normAutofit fontScale="90000"/>
          </a:bodyPr>
          <a:lstStyle/>
          <a:p>
            <a:r>
              <a:rPr lang="en-US" altLang="zh-TW" sz="3100" dirty="0" smtClean="0"/>
              <a:t/>
            </a:r>
            <a:br>
              <a:rPr lang="en-US" altLang="zh-TW" sz="3100" dirty="0" smtClean="0"/>
            </a:br>
            <a:r>
              <a:rPr lang="en-US" altLang="zh-TW" sz="3100" dirty="0"/>
              <a:t/>
            </a:r>
            <a:br>
              <a:rPr lang="en-US" altLang="zh-TW" sz="3100" dirty="0"/>
            </a:br>
            <a:r>
              <a:rPr lang="en-US" altLang="zh-TW" sz="3100" dirty="0" smtClean="0"/>
              <a:t/>
            </a:r>
            <a:br>
              <a:rPr lang="en-US" altLang="zh-TW" sz="3100" dirty="0" smtClean="0"/>
            </a:br>
            <a:r>
              <a:rPr lang="en-US" altLang="zh-TW" sz="3100" dirty="0" smtClean="0"/>
              <a:t/>
            </a:r>
            <a:br>
              <a:rPr lang="en-US" altLang="zh-TW" sz="3100" dirty="0" smtClean="0"/>
            </a:br>
            <a:r>
              <a:rPr lang="en-US" altLang="zh-TW" sz="3100" dirty="0"/>
              <a:t/>
            </a:r>
            <a:br>
              <a:rPr lang="en-US" altLang="zh-TW" sz="3100" dirty="0"/>
            </a:br>
            <a:r>
              <a:rPr lang="en-US" altLang="zh-TW" sz="3100" dirty="0" smtClean="0"/>
              <a:t/>
            </a:r>
            <a:br>
              <a:rPr lang="en-US" altLang="zh-TW" sz="3100" dirty="0" smtClean="0"/>
            </a:br>
            <a:r>
              <a:rPr lang="en-US" altLang="zh-TW" sz="3100" dirty="0"/>
              <a:t/>
            </a:r>
            <a:br>
              <a:rPr lang="en-US" altLang="zh-TW" sz="3100" dirty="0"/>
            </a:br>
            <a:r>
              <a:rPr lang="zh-TW" altLang="en-US" sz="3600" b="1" dirty="0" smtClean="0">
                <a:solidFill>
                  <a:srgbClr val="FF0000"/>
                </a:solidFill>
              </a:rPr>
              <a:t>一學校環境衛生工作</a:t>
            </a:r>
            <a:r>
              <a:rPr lang="en-US" altLang="zh-TW" sz="3100" dirty="0" smtClean="0"/>
              <a:t/>
            </a:r>
            <a:br>
              <a:rPr lang="en-US" altLang="zh-TW" sz="3100" dirty="0" smtClean="0"/>
            </a:br>
            <a:r>
              <a:rPr lang="zh-TW" altLang="en-US" sz="3100" dirty="0" smtClean="0"/>
              <a:t>   </a:t>
            </a:r>
            <a:r>
              <a:rPr lang="en-US" altLang="zh-TW" sz="3100" dirty="0" smtClean="0"/>
              <a:t>1.</a:t>
            </a:r>
            <a:r>
              <a:rPr lang="zh-TW" altLang="en-US" sz="3100" dirty="0" smtClean="0"/>
              <a:t>規劃班級掃地區域及掃具分配</a:t>
            </a:r>
            <a:r>
              <a:rPr lang="en-US" altLang="zh-TW" sz="3100" dirty="0" smtClean="0"/>
              <a:t/>
            </a:r>
            <a:br>
              <a:rPr lang="en-US" altLang="zh-TW" sz="3100" dirty="0" smtClean="0"/>
            </a:br>
            <a:r>
              <a:rPr lang="zh-TW" altLang="en-US" sz="3100" dirty="0">
                <a:solidFill>
                  <a:srgbClr val="7030A0"/>
                </a:solidFill>
              </a:rPr>
              <a:t> </a:t>
            </a:r>
            <a:r>
              <a:rPr lang="zh-TW" altLang="en-US" sz="3100" dirty="0" smtClean="0">
                <a:solidFill>
                  <a:srgbClr val="7030A0"/>
                </a:solidFill>
              </a:rPr>
              <a:t>     ◎八月中旬公告中、高年級外掃區域</a:t>
            </a:r>
            <a:r>
              <a:rPr lang="en-US" altLang="zh-TW" sz="3100" dirty="0" smtClean="0">
                <a:solidFill>
                  <a:srgbClr val="7030A0"/>
                </a:solidFill>
              </a:rPr>
              <a:t/>
            </a:r>
            <a:br>
              <a:rPr lang="en-US" altLang="zh-TW" sz="3100" dirty="0" smtClean="0">
                <a:solidFill>
                  <a:srgbClr val="7030A0"/>
                </a:solidFill>
              </a:rPr>
            </a:br>
            <a:r>
              <a:rPr lang="zh-TW" altLang="en-US" sz="3100" dirty="0" smtClean="0">
                <a:solidFill>
                  <a:srgbClr val="7030A0"/>
                </a:solidFill>
              </a:rPr>
              <a:t>（科任老師需協助中、高年級導師指導學生打掃環境）</a:t>
            </a:r>
            <a:r>
              <a:rPr lang="en-US" altLang="zh-TW" sz="3100" dirty="0" smtClean="0">
                <a:solidFill>
                  <a:srgbClr val="7030A0"/>
                </a:solidFill>
              </a:rPr>
              <a:t/>
            </a:r>
            <a:br>
              <a:rPr lang="en-US" altLang="zh-TW" sz="3100" dirty="0" smtClean="0">
                <a:solidFill>
                  <a:srgbClr val="7030A0"/>
                </a:solidFill>
              </a:rPr>
            </a:br>
            <a:r>
              <a:rPr lang="zh-TW" altLang="en-US" sz="3100" dirty="0" smtClean="0"/>
              <a:t>   </a:t>
            </a:r>
            <a:r>
              <a:rPr lang="en-US" altLang="zh-TW" sz="3100" dirty="0" smtClean="0"/>
              <a:t>2.</a:t>
            </a:r>
            <a:r>
              <a:rPr lang="zh-TW" altLang="en-US" sz="3100" dirty="0" smtClean="0"/>
              <a:t>督導環境區域打掃及整潔維護</a:t>
            </a:r>
            <a:r>
              <a:rPr lang="en-US" altLang="zh-TW" sz="3100" dirty="0" smtClean="0"/>
              <a:t/>
            </a:r>
            <a:br>
              <a:rPr lang="en-US" altLang="zh-TW" sz="3100" dirty="0" smtClean="0"/>
            </a:br>
            <a:r>
              <a:rPr lang="zh-TW" altLang="en-US" sz="3100" dirty="0" smtClean="0">
                <a:solidFill>
                  <a:srgbClr val="7030A0"/>
                </a:solidFill>
              </a:rPr>
              <a:t>      ◎每周一、二、四下午</a:t>
            </a:r>
            <a:r>
              <a:rPr lang="en-US" altLang="zh-TW" sz="3100" dirty="0" smtClean="0">
                <a:solidFill>
                  <a:srgbClr val="7030A0"/>
                </a:solidFill>
              </a:rPr>
              <a:t>2</a:t>
            </a:r>
            <a:r>
              <a:rPr lang="zh-TW" altLang="en-US" sz="3100" dirty="0" smtClean="0">
                <a:solidFill>
                  <a:srgbClr val="7030A0"/>
                </a:solidFill>
              </a:rPr>
              <a:t>：</a:t>
            </a:r>
            <a:r>
              <a:rPr lang="en-US" altLang="zh-TW" sz="3100" dirty="0" smtClean="0">
                <a:solidFill>
                  <a:srgbClr val="7030A0"/>
                </a:solidFill>
              </a:rPr>
              <a:t>50-3</a:t>
            </a:r>
            <a:r>
              <a:rPr lang="zh-TW" altLang="en-US" sz="3100" dirty="0" smtClean="0">
                <a:solidFill>
                  <a:srgbClr val="7030A0"/>
                </a:solidFill>
              </a:rPr>
              <a:t>：</a:t>
            </a:r>
            <a:r>
              <a:rPr lang="en-US" altLang="zh-TW" sz="3100" dirty="0" smtClean="0">
                <a:solidFill>
                  <a:srgbClr val="7030A0"/>
                </a:solidFill>
              </a:rPr>
              <a:t>10</a:t>
            </a:r>
            <a:r>
              <a:rPr lang="zh-TW" altLang="en-US" sz="3100" dirty="0" smtClean="0">
                <a:solidFill>
                  <a:srgbClr val="7030A0"/>
                </a:solidFill>
              </a:rPr>
              <a:t>全校打掃時間</a:t>
            </a:r>
            <a:r>
              <a:rPr lang="en-US" altLang="zh-TW" sz="3100" dirty="0" smtClean="0">
                <a:solidFill>
                  <a:srgbClr val="7030A0"/>
                </a:solidFill>
              </a:rPr>
              <a:t/>
            </a:r>
            <a:br>
              <a:rPr lang="en-US" altLang="zh-TW" sz="3100" dirty="0" smtClean="0">
                <a:solidFill>
                  <a:srgbClr val="7030A0"/>
                </a:solidFill>
              </a:rPr>
            </a:br>
            <a:r>
              <a:rPr lang="zh-TW" altLang="en-US" sz="3100" dirty="0" smtClean="0">
                <a:solidFill>
                  <a:srgbClr val="7030A0"/>
                </a:solidFill>
              </a:rPr>
              <a:t>      ◎</a:t>
            </a:r>
            <a:r>
              <a:rPr lang="zh-TW" altLang="en-US" sz="3200" dirty="0">
                <a:solidFill>
                  <a:srgbClr val="7030A0"/>
                </a:solidFill>
              </a:rPr>
              <a:t>每</a:t>
            </a:r>
            <a:r>
              <a:rPr lang="zh-TW" altLang="en-US" sz="3200" dirty="0" smtClean="0">
                <a:solidFill>
                  <a:srgbClr val="7030A0"/>
                </a:solidFill>
              </a:rPr>
              <a:t>周三、五上午</a:t>
            </a:r>
            <a:r>
              <a:rPr lang="en-US" altLang="zh-TW" sz="3200" dirty="0" smtClean="0">
                <a:solidFill>
                  <a:srgbClr val="7030A0"/>
                </a:solidFill>
              </a:rPr>
              <a:t>10</a:t>
            </a:r>
            <a:r>
              <a:rPr lang="zh-TW" altLang="en-US" sz="3200" dirty="0" smtClean="0">
                <a:solidFill>
                  <a:srgbClr val="7030A0"/>
                </a:solidFill>
              </a:rPr>
              <a:t>：</a:t>
            </a:r>
            <a:r>
              <a:rPr lang="en-US" altLang="zh-TW" sz="3200" dirty="0" smtClean="0">
                <a:solidFill>
                  <a:srgbClr val="7030A0"/>
                </a:solidFill>
              </a:rPr>
              <a:t>10-10</a:t>
            </a:r>
            <a:r>
              <a:rPr lang="zh-TW" altLang="en-US" sz="3200" dirty="0" smtClean="0">
                <a:solidFill>
                  <a:srgbClr val="7030A0"/>
                </a:solidFill>
              </a:rPr>
              <a:t>：</a:t>
            </a:r>
            <a:r>
              <a:rPr lang="en-US" altLang="zh-TW" sz="3200" dirty="0" smtClean="0">
                <a:solidFill>
                  <a:srgbClr val="7030A0"/>
                </a:solidFill>
              </a:rPr>
              <a:t>30</a:t>
            </a:r>
            <a:r>
              <a:rPr lang="zh-TW" altLang="en-US" sz="3200" dirty="0" smtClean="0">
                <a:solidFill>
                  <a:srgbClr val="7030A0"/>
                </a:solidFill>
              </a:rPr>
              <a:t>全</a:t>
            </a:r>
            <a:r>
              <a:rPr lang="zh-TW" altLang="en-US" sz="3200" dirty="0">
                <a:solidFill>
                  <a:srgbClr val="7030A0"/>
                </a:solidFill>
              </a:rPr>
              <a:t>校打掃</a:t>
            </a:r>
            <a:r>
              <a:rPr lang="zh-TW" altLang="en-US" sz="3200" dirty="0" smtClean="0">
                <a:solidFill>
                  <a:srgbClr val="7030A0"/>
                </a:solidFill>
              </a:rPr>
              <a:t>時間</a:t>
            </a:r>
            <a:r>
              <a:rPr lang="en-US" altLang="zh-TW" sz="3100" dirty="0" smtClean="0">
                <a:solidFill>
                  <a:srgbClr val="7030A0"/>
                </a:solidFill>
              </a:rPr>
              <a:t/>
            </a:r>
            <a:br>
              <a:rPr lang="en-US" altLang="zh-TW" sz="3100" dirty="0" smtClean="0">
                <a:solidFill>
                  <a:srgbClr val="7030A0"/>
                </a:solidFill>
              </a:rPr>
            </a:br>
            <a:r>
              <a:rPr lang="zh-TW" altLang="en-US" sz="3100" dirty="0" smtClean="0"/>
              <a:t>   </a:t>
            </a:r>
            <a:r>
              <a:rPr lang="en-US" altLang="zh-TW" sz="3100" dirty="0" smtClean="0"/>
              <a:t>3.</a:t>
            </a:r>
            <a:r>
              <a:rPr lang="zh-TW" altLang="en-US" sz="3100" dirty="0" smtClean="0"/>
              <a:t>飲水機外部清潔檢查</a:t>
            </a:r>
            <a:r>
              <a:rPr lang="en-US" altLang="zh-TW" sz="3100" dirty="0" smtClean="0"/>
              <a:t/>
            </a:r>
            <a:br>
              <a:rPr lang="en-US" altLang="zh-TW" sz="3100" dirty="0" smtClean="0"/>
            </a:br>
            <a:r>
              <a:rPr lang="zh-TW" altLang="en-US" sz="3100" dirty="0" smtClean="0">
                <a:solidFill>
                  <a:srgbClr val="7030A0"/>
                </a:solidFill>
              </a:rPr>
              <a:t>      ◎教室外的飲水機請老師指派學生協助外部清潔</a:t>
            </a:r>
            <a:r>
              <a:rPr lang="en-US" altLang="zh-TW" sz="3100" dirty="0" smtClean="0">
                <a:solidFill>
                  <a:srgbClr val="7030A0"/>
                </a:solidFill>
              </a:rPr>
              <a:t/>
            </a:r>
            <a:br>
              <a:rPr lang="en-US" altLang="zh-TW" sz="3100" dirty="0" smtClean="0">
                <a:solidFill>
                  <a:srgbClr val="7030A0"/>
                </a:solidFill>
              </a:rPr>
            </a:br>
            <a:r>
              <a:rPr lang="zh-TW" altLang="en-US" sz="3100" dirty="0">
                <a:solidFill>
                  <a:srgbClr val="7030A0"/>
                </a:solidFill>
              </a:rPr>
              <a:t> </a:t>
            </a:r>
            <a:r>
              <a:rPr lang="zh-TW" altLang="en-US" sz="3100" dirty="0" smtClean="0">
                <a:solidFill>
                  <a:srgbClr val="7030A0"/>
                </a:solidFill>
              </a:rPr>
              <a:t>     ◎安心上工人力協助外觀消毒與清潔</a:t>
            </a:r>
            <a:r>
              <a:rPr lang="en-US" altLang="zh-TW" sz="3100" dirty="0" smtClean="0"/>
              <a:t/>
            </a:r>
            <a:br>
              <a:rPr lang="en-US" altLang="zh-TW" sz="3100" dirty="0" smtClean="0"/>
            </a:br>
            <a:endParaRPr lang="zh-TW" altLang="en-US" sz="3100" dirty="0"/>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95536" y="764704"/>
            <a:ext cx="8229600" cy="1143000"/>
          </a:xfrm>
        </p:spPr>
        <p:txBody>
          <a:bodyPr>
            <a:normAutofit fontScale="90000"/>
          </a:bodyPr>
          <a:lstStyle/>
          <a:p>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zh-TW" altLang="en-US" sz="3600" b="1" dirty="0" smtClean="0">
                <a:solidFill>
                  <a:srgbClr val="FF0000"/>
                </a:solidFill>
              </a:rPr>
              <a:t>二防疫與保健工作</a:t>
            </a:r>
            <a:r>
              <a:rPr lang="en-US" altLang="zh-TW" sz="3600" b="1" dirty="0" smtClean="0">
                <a:solidFill>
                  <a:srgbClr val="FF0000"/>
                </a:solidFill>
              </a:rPr>
              <a:t/>
            </a:r>
            <a:br>
              <a:rPr lang="en-US" altLang="zh-TW" sz="3600" b="1" dirty="0" smtClean="0">
                <a:solidFill>
                  <a:srgbClr val="FF0000"/>
                </a:solidFill>
              </a:rPr>
            </a:br>
            <a:r>
              <a:rPr lang="en-US" altLang="zh-TW" dirty="0" smtClean="0"/>
              <a:t/>
            </a:r>
            <a:br>
              <a:rPr lang="en-US" altLang="zh-TW" dirty="0" smtClean="0"/>
            </a:br>
            <a:r>
              <a:rPr lang="zh-TW" altLang="en-US" dirty="0" smtClean="0"/>
              <a:t>   </a:t>
            </a:r>
            <a:r>
              <a:rPr lang="en-US" altLang="zh-TW" dirty="0" smtClean="0"/>
              <a:t>1.</a:t>
            </a:r>
            <a:r>
              <a:rPr lang="zh-TW" altLang="en-US" dirty="0" smtClean="0"/>
              <a:t>定期登革熱預防環境檢查</a:t>
            </a:r>
            <a:r>
              <a:rPr lang="en-US" altLang="zh-TW" dirty="0" smtClean="0"/>
              <a:t/>
            </a:r>
            <a:br>
              <a:rPr lang="en-US" altLang="zh-TW" dirty="0" smtClean="0"/>
            </a:br>
            <a:r>
              <a:rPr lang="zh-TW" altLang="en-US" dirty="0" smtClean="0"/>
              <a:t>   </a:t>
            </a:r>
            <a:r>
              <a:rPr lang="en-US" altLang="zh-TW" dirty="0" smtClean="0"/>
              <a:t>2.</a:t>
            </a:r>
            <a:r>
              <a:rPr lang="zh-TW" altLang="en-US" dirty="0" smtClean="0"/>
              <a:t>年度校園各項防疫工作宣導</a:t>
            </a:r>
            <a:r>
              <a:rPr lang="en-US" altLang="zh-TW" dirty="0" smtClean="0"/>
              <a:t/>
            </a:r>
            <a:br>
              <a:rPr lang="en-US" altLang="zh-TW" dirty="0" smtClean="0"/>
            </a:br>
            <a:r>
              <a:rPr lang="zh-TW" altLang="en-US" dirty="0"/>
              <a:t> </a:t>
            </a:r>
            <a:r>
              <a:rPr lang="zh-TW" altLang="en-US" dirty="0" smtClean="0"/>
              <a:t>      </a:t>
            </a:r>
            <a:r>
              <a:rPr lang="en-US" altLang="zh-TW" dirty="0" smtClean="0"/>
              <a:t>※</a:t>
            </a:r>
            <a:r>
              <a:rPr lang="zh-TW" altLang="en-US" dirty="0" smtClean="0"/>
              <a:t>前門防疫人員：安心上工人員</a:t>
            </a:r>
            <a:r>
              <a:rPr lang="en-US" altLang="zh-TW" dirty="0" smtClean="0"/>
              <a:t/>
            </a:r>
            <a:br>
              <a:rPr lang="en-US" altLang="zh-TW" dirty="0" smtClean="0"/>
            </a:br>
            <a:r>
              <a:rPr lang="zh-TW" altLang="en-US" dirty="0"/>
              <a:t> </a:t>
            </a:r>
            <a:r>
              <a:rPr lang="zh-TW" altLang="en-US" dirty="0" smtClean="0"/>
              <a:t>      </a:t>
            </a:r>
            <a:r>
              <a:rPr lang="en-US" altLang="zh-TW" dirty="0" smtClean="0"/>
              <a:t>※</a:t>
            </a:r>
            <a:r>
              <a:rPr lang="zh-TW" altLang="en-US" dirty="0" smtClean="0"/>
              <a:t>後門</a:t>
            </a:r>
            <a:r>
              <a:rPr lang="zh-TW" altLang="en-US" dirty="0"/>
              <a:t>防疫人員</a:t>
            </a:r>
            <a:r>
              <a:rPr lang="zh-TW" altLang="en-US" dirty="0" smtClean="0"/>
              <a:t>：導護二的值班老師</a:t>
            </a:r>
            <a:r>
              <a:rPr lang="en-US" altLang="zh-TW" dirty="0" smtClean="0"/>
              <a:t/>
            </a:r>
            <a:br>
              <a:rPr lang="en-US" altLang="zh-TW" dirty="0" smtClean="0"/>
            </a:br>
            <a:r>
              <a:rPr lang="zh-TW" altLang="en-US" dirty="0" smtClean="0"/>
              <a:t> </a:t>
            </a:r>
            <a:r>
              <a:rPr lang="en-US" altLang="zh-TW" dirty="0" smtClean="0"/>
              <a:t>3.</a:t>
            </a:r>
            <a:r>
              <a:rPr lang="zh-TW" altLang="en-US" dirty="0" smtClean="0"/>
              <a:t>菸害防制教育宣導</a:t>
            </a:r>
            <a:r>
              <a:rPr lang="en-US" altLang="zh-TW" dirty="0" smtClean="0"/>
              <a:t/>
            </a:r>
            <a:br>
              <a:rPr lang="en-US" altLang="zh-TW" dirty="0" smtClean="0"/>
            </a:br>
            <a:r>
              <a:rPr lang="zh-TW" altLang="en-US" dirty="0" smtClean="0">
                <a:solidFill>
                  <a:srgbClr val="7030A0"/>
                </a:solidFill>
              </a:rPr>
              <a:t>      ◎擔任健康課程的老師依據課程進行菸害防制教學</a:t>
            </a:r>
            <a:r>
              <a:rPr lang="en-US" altLang="zh-TW" dirty="0" smtClean="0">
                <a:solidFill>
                  <a:srgbClr val="7030A0"/>
                </a:solidFill>
              </a:rPr>
              <a:t/>
            </a:r>
            <a:br>
              <a:rPr lang="en-US" altLang="zh-TW" dirty="0" smtClean="0">
                <a:solidFill>
                  <a:srgbClr val="7030A0"/>
                </a:solidFill>
              </a:rPr>
            </a:br>
            <a:r>
              <a:rPr lang="zh-TW" altLang="en-US" dirty="0">
                <a:solidFill>
                  <a:srgbClr val="7030A0"/>
                </a:solidFill>
              </a:rPr>
              <a:t> </a:t>
            </a:r>
            <a:r>
              <a:rPr lang="zh-TW" altLang="en-US" dirty="0" smtClean="0">
                <a:solidFill>
                  <a:srgbClr val="7030A0"/>
                </a:solidFill>
              </a:rPr>
              <a:t>     ◎聘請相關專業人員進校宣導</a:t>
            </a:r>
            <a:r>
              <a:rPr lang="en-US" altLang="zh-TW" dirty="0" smtClean="0">
                <a:solidFill>
                  <a:srgbClr val="7030A0"/>
                </a:solidFill>
              </a:rPr>
              <a:t/>
            </a:r>
            <a:br>
              <a:rPr lang="en-US" altLang="zh-TW" dirty="0" smtClean="0">
                <a:solidFill>
                  <a:srgbClr val="7030A0"/>
                </a:solidFill>
              </a:rPr>
            </a:br>
            <a:r>
              <a:rPr lang="zh-TW" altLang="en-US" dirty="0" smtClean="0"/>
              <a:t>   </a:t>
            </a:r>
            <a:r>
              <a:rPr lang="en-US" altLang="zh-TW" dirty="0" smtClean="0"/>
              <a:t>4.</a:t>
            </a:r>
            <a:r>
              <a:rPr lang="zh-TW" altLang="en-US" dirty="0" smtClean="0"/>
              <a:t>檳榔防制教育宣導</a:t>
            </a:r>
            <a:r>
              <a:rPr lang="en-US" altLang="zh-TW" dirty="0" smtClean="0"/>
              <a:t/>
            </a:r>
            <a:br>
              <a:rPr lang="en-US" altLang="zh-TW" dirty="0" smtClean="0"/>
            </a:br>
            <a:r>
              <a:rPr lang="zh-TW" altLang="en-US" dirty="0">
                <a:solidFill>
                  <a:srgbClr val="7030A0"/>
                </a:solidFill>
              </a:rPr>
              <a:t> </a:t>
            </a:r>
            <a:r>
              <a:rPr lang="zh-TW" altLang="en-US" dirty="0" smtClean="0">
                <a:solidFill>
                  <a:srgbClr val="7030A0"/>
                </a:solidFill>
              </a:rPr>
              <a:t>     ◎</a:t>
            </a:r>
            <a:r>
              <a:rPr lang="zh-TW" altLang="en-US" dirty="0">
                <a:solidFill>
                  <a:srgbClr val="7030A0"/>
                </a:solidFill>
              </a:rPr>
              <a:t>擔任健康課程的老師依據課程</a:t>
            </a:r>
            <a:r>
              <a:rPr lang="zh-TW" altLang="en-US" dirty="0" smtClean="0">
                <a:solidFill>
                  <a:srgbClr val="7030A0"/>
                </a:solidFill>
              </a:rPr>
              <a:t>進行檳榔防</a:t>
            </a:r>
            <a:r>
              <a:rPr lang="zh-TW" altLang="en-US" dirty="0">
                <a:solidFill>
                  <a:srgbClr val="7030A0"/>
                </a:solidFill>
              </a:rPr>
              <a:t>制教學</a:t>
            </a:r>
            <a:r>
              <a:rPr lang="en-US" altLang="zh-TW" dirty="0">
                <a:solidFill>
                  <a:srgbClr val="7030A0"/>
                </a:solidFill>
              </a:rPr>
              <a:t/>
            </a:r>
            <a:br>
              <a:rPr lang="en-US" altLang="zh-TW" dirty="0">
                <a:solidFill>
                  <a:srgbClr val="7030A0"/>
                </a:solidFill>
              </a:rPr>
            </a:br>
            <a:r>
              <a:rPr lang="zh-TW" altLang="en-US" dirty="0">
                <a:solidFill>
                  <a:srgbClr val="7030A0"/>
                </a:solidFill>
              </a:rPr>
              <a:t> </a:t>
            </a:r>
            <a:r>
              <a:rPr lang="zh-TW" altLang="en-US" dirty="0" smtClean="0">
                <a:solidFill>
                  <a:srgbClr val="7030A0"/>
                </a:solidFill>
              </a:rPr>
              <a:t>     ◎</a:t>
            </a:r>
            <a:r>
              <a:rPr lang="zh-TW" altLang="en-US" dirty="0">
                <a:solidFill>
                  <a:srgbClr val="7030A0"/>
                </a:solidFill>
              </a:rPr>
              <a:t>聘請相關專業人員進校宣導</a:t>
            </a:r>
            <a:r>
              <a:rPr lang="en-US" altLang="zh-TW" dirty="0">
                <a:solidFill>
                  <a:srgbClr val="7030A0"/>
                </a:solidFill>
              </a:rPr>
              <a:t/>
            </a:r>
            <a:br>
              <a:rPr lang="en-US" altLang="zh-TW" dirty="0">
                <a:solidFill>
                  <a:srgbClr val="7030A0"/>
                </a:solidFill>
              </a:rPr>
            </a:br>
            <a:r>
              <a:rPr lang="en-US" altLang="zh-TW" dirty="0"/>
              <a:t/>
            </a:r>
            <a:br>
              <a:rPr lang="en-US" altLang="zh-TW" dirty="0"/>
            </a:br>
            <a:r>
              <a:rPr lang="en-US" altLang="zh-TW" dirty="0" smtClean="0"/>
              <a:t/>
            </a:r>
            <a:br>
              <a:rPr lang="en-US" altLang="zh-TW" dirty="0" smtClean="0"/>
            </a:br>
            <a:endParaRPr lang="zh-TW" altLang="en-US" dirty="0"/>
          </a:p>
        </p:txBody>
      </p:sp>
    </p:spTree>
    <p:extLst>
      <p:ext uri="{BB962C8B-B14F-4D97-AF65-F5344CB8AC3E}">
        <p14:creationId xmlns:p14="http://schemas.microsoft.com/office/powerpoint/2010/main" val="5649239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11560" y="548680"/>
            <a:ext cx="8229600" cy="1143000"/>
          </a:xfrm>
        </p:spPr>
        <p:txBody>
          <a:bodyPr>
            <a:normAutofit fontScale="90000"/>
          </a:bodyPr>
          <a:lstStyle/>
          <a:p>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zh-TW" altLang="en-US" sz="3600" b="1" dirty="0" smtClean="0">
                <a:solidFill>
                  <a:srgbClr val="FF0000"/>
                </a:solidFill>
              </a:rPr>
              <a:t>三垃圾與回收工作處理</a:t>
            </a:r>
            <a:r>
              <a:rPr lang="en-US" altLang="zh-TW" sz="3600" b="1" dirty="0" smtClean="0">
                <a:solidFill>
                  <a:srgbClr val="FF0000"/>
                </a:solidFill>
              </a:rPr>
              <a:t/>
            </a:r>
            <a:br>
              <a:rPr lang="en-US" altLang="zh-TW" sz="3600" b="1" dirty="0" smtClean="0">
                <a:solidFill>
                  <a:srgbClr val="FF0000"/>
                </a:solidFill>
              </a:rPr>
            </a:br>
            <a:r>
              <a:rPr lang="en-US" altLang="zh-TW" dirty="0" smtClean="0"/>
              <a:t/>
            </a:r>
            <a:br>
              <a:rPr lang="en-US" altLang="zh-TW" dirty="0" smtClean="0"/>
            </a:br>
            <a:r>
              <a:rPr lang="en-US" altLang="zh-TW" dirty="0" smtClean="0"/>
              <a:t>1.</a:t>
            </a:r>
            <a:r>
              <a:rPr lang="zh-TW" altLang="en-US" dirty="0" smtClean="0"/>
              <a:t>垃圾與資源回收教育宣導與推廣</a:t>
            </a:r>
            <a:r>
              <a:rPr lang="en-US" altLang="zh-TW" dirty="0" smtClean="0"/>
              <a:t/>
            </a:r>
            <a:br>
              <a:rPr lang="en-US" altLang="zh-TW" dirty="0" smtClean="0"/>
            </a:br>
            <a:r>
              <a:rPr lang="zh-TW" altLang="en-US" dirty="0">
                <a:solidFill>
                  <a:srgbClr val="7030A0"/>
                </a:solidFill>
              </a:rPr>
              <a:t>◎每周四上午</a:t>
            </a:r>
            <a:r>
              <a:rPr lang="en-US" altLang="zh-TW" dirty="0">
                <a:solidFill>
                  <a:srgbClr val="7030A0"/>
                </a:solidFill>
              </a:rPr>
              <a:t>10</a:t>
            </a:r>
            <a:r>
              <a:rPr lang="zh-TW" altLang="en-US" dirty="0">
                <a:solidFill>
                  <a:srgbClr val="7030A0"/>
                </a:solidFill>
              </a:rPr>
              <a:t>：</a:t>
            </a:r>
            <a:r>
              <a:rPr lang="en-US" altLang="zh-TW" dirty="0">
                <a:solidFill>
                  <a:srgbClr val="7030A0"/>
                </a:solidFill>
              </a:rPr>
              <a:t>10-10</a:t>
            </a:r>
            <a:r>
              <a:rPr lang="zh-TW" altLang="en-US" dirty="0">
                <a:solidFill>
                  <a:srgbClr val="7030A0"/>
                </a:solidFill>
              </a:rPr>
              <a:t>：</a:t>
            </a:r>
            <a:r>
              <a:rPr lang="en-US" altLang="zh-TW" dirty="0">
                <a:solidFill>
                  <a:srgbClr val="7030A0"/>
                </a:solidFill>
              </a:rPr>
              <a:t>30</a:t>
            </a:r>
            <a:r>
              <a:rPr lang="zh-TW" altLang="en-US" dirty="0">
                <a:solidFill>
                  <a:srgbClr val="7030A0"/>
                </a:solidFill>
              </a:rPr>
              <a:t>進行資源回收工作</a:t>
            </a:r>
            <a:r>
              <a:rPr lang="zh-TW" altLang="en-US" dirty="0" smtClean="0">
                <a:solidFill>
                  <a:srgbClr val="7030A0"/>
                </a:solidFill>
              </a:rPr>
              <a:t>，各班學</a:t>
            </a:r>
            <a:r>
              <a:rPr lang="en-US" altLang="zh-TW" dirty="0" smtClean="0">
                <a:solidFill>
                  <a:srgbClr val="7030A0"/>
                </a:solidFill>
              </a:rPr>
              <a:t/>
            </a:r>
            <a:br>
              <a:rPr lang="en-US" altLang="zh-TW" dirty="0" smtClean="0">
                <a:solidFill>
                  <a:srgbClr val="7030A0"/>
                </a:solidFill>
              </a:rPr>
            </a:br>
            <a:r>
              <a:rPr lang="zh-TW" altLang="en-US" dirty="0">
                <a:solidFill>
                  <a:srgbClr val="7030A0"/>
                </a:solidFill>
              </a:rPr>
              <a:t> </a:t>
            </a:r>
            <a:r>
              <a:rPr lang="zh-TW" altLang="en-US" dirty="0" smtClean="0">
                <a:solidFill>
                  <a:srgbClr val="7030A0"/>
                </a:solidFill>
              </a:rPr>
              <a:t>  生先在教室將物品分類裝箱、裝袋後，再將資源回收物</a:t>
            </a:r>
            <a:r>
              <a:rPr lang="en-US" altLang="zh-TW" dirty="0" smtClean="0">
                <a:solidFill>
                  <a:srgbClr val="7030A0"/>
                </a:solidFill>
              </a:rPr>
              <a:t/>
            </a:r>
            <a:br>
              <a:rPr lang="en-US" altLang="zh-TW" dirty="0" smtClean="0">
                <a:solidFill>
                  <a:srgbClr val="7030A0"/>
                </a:solidFill>
              </a:rPr>
            </a:br>
            <a:r>
              <a:rPr lang="zh-TW" altLang="en-US" dirty="0">
                <a:solidFill>
                  <a:srgbClr val="7030A0"/>
                </a:solidFill>
              </a:rPr>
              <a:t> </a:t>
            </a:r>
            <a:r>
              <a:rPr lang="zh-TW" altLang="en-US" dirty="0" smtClean="0">
                <a:solidFill>
                  <a:srgbClr val="7030A0"/>
                </a:solidFill>
              </a:rPr>
              <a:t>  送到回收室。</a:t>
            </a:r>
            <a:r>
              <a:rPr lang="en-US" altLang="zh-TW" dirty="0" smtClean="0">
                <a:solidFill>
                  <a:srgbClr val="7030A0"/>
                </a:solidFill>
              </a:rPr>
              <a:t/>
            </a:r>
            <a:br>
              <a:rPr lang="en-US" altLang="zh-TW" dirty="0" smtClean="0">
                <a:solidFill>
                  <a:srgbClr val="7030A0"/>
                </a:solidFill>
              </a:rPr>
            </a:br>
            <a:r>
              <a:rPr lang="zh-TW" altLang="en-US" dirty="0" smtClean="0">
                <a:solidFill>
                  <a:srgbClr val="7030A0"/>
                </a:solidFill>
              </a:rPr>
              <a:t>◎一次性餐具不可在校園出現</a:t>
            </a:r>
            <a:r>
              <a:rPr lang="en-US" altLang="zh-TW" dirty="0" smtClean="0">
                <a:solidFill>
                  <a:srgbClr val="7030A0"/>
                </a:solidFill>
              </a:rPr>
              <a:t/>
            </a:r>
            <a:br>
              <a:rPr lang="en-US" altLang="zh-TW" dirty="0" smtClean="0">
                <a:solidFill>
                  <a:srgbClr val="7030A0"/>
                </a:solidFill>
              </a:rPr>
            </a:br>
            <a:r>
              <a:rPr lang="zh-TW" altLang="en-US" dirty="0">
                <a:solidFill>
                  <a:schemeClr val="accent5">
                    <a:lumMod val="50000"/>
                  </a:schemeClr>
                </a:solidFill>
              </a:rPr>
              <a:t> </a:t>
            </a:r>
            <a:r>
              <a:rPr lang="zh-TW" altLang="en-US" b="1" dirty="0" smtClean="0">
                <a:solidFill>
                  <a:schemeClr val="accent5">
                    <a:lumMod val="50000"/>
                  </a:schemeClr>
                </a:solidFill>
              </a:rPr>
              <a:t>花蓮縣政府於</a:t>
            </a:r>
            <a:r>
              <a:rPr lang="en-US" altLang="zh-TW" b="1" dirty="0" smtClean="0">
                <a:solidFill>
                  <a:schemeClr val="accent5">
                    <a:lumMod val="50000"/>
                  </a:schemeClr>
                </a:solidFill>
              </a:rPr>
              <a:t>107</a:t>
            </a:r>
            <a:r>
              <a:rPr lang="zh-TW" altLang="en-US" b="1" dirty="0" smtClean="0">
                <a:solidFill>
                  <a:schemeClr val="accent5">
                    <a:lumMod val="50000"/>
                  </a:schemeClr>
                </a:solidFill>
              </a:rPr>
              <a:t>年</a:t>
            </a:r>
            <a:r>
              <a:rPr lang="en-US" altLang="zh-TW" b="1" dirty="0">
                <a:solidFill>
                  <a:schemeClr val="accent5">
                    <a:lumMod val="50000"/>
                  </a:schemeClr>
                </a:solidFill>
              </a:rPr>
              <a:t>10</a:t>
            </a:r>
            <a:r>
              <a:rPr lang="zh-TW" altLang="en-US" b="1" dirty="0">
                <a:solidFill>
                  <a:schemeClr val="accent5">
                    <a:lumMod val="50000"/>
                  </a:schemeClr>
                </a:solidFill>
              </a:rPr>
              <a:t>月</a:t>
            </a:r>
            <a:r>
              <a:rPr lang="en-US" altLang="zh-TW" b="1" dirty="0">
                <a:solidFill>
                  <a:schemeClr val="accent5">
                    <a:lumMod val="50000"/>
                  </a:schemeClr>
                </a:solidFill>
              </a:rPr>
              <a:t>1</a:t>
            </a:r>
            <a:r>
              <a:rPr lang="zh-TW" altLang="en-US" b="1" dirty="0">
                <a:solidFill>
                  <a:schemeClr val="accent5">
                    <a:lumMod val="50000"/>
                  </a:schemeClr>
                </a:solidFill>
              </a:rPr>
              <a:t>日開始推動公部門和</a:t>
            </a:r>
            <a:r>
              <a:rPr lang="zh-TW" altLang="en-US" b="1" dirty="0" smtClean="0">
                <a:solidFill>
                  <a:schemeClr val="accent5">
                    <a:lumMod val="50000"/>
                  </a:schemeClr>
                </a:solidFill>
              </a:rPr>
              <a:t>各級學校限制</a:t>
            </a:r>
            <a:r>
              <a:rPr lang="zh-TW" altLang="en-US" b="1" dirty="0">
                <a:solidFill>
                  <a:schemeClr val="accent5">
                    <a:lumMod val="50000"/>
                  </a:schemeClr>
                </a:solidFill>
              </a:rPr>
              <a:t>攜入或使用一次性餐具及購物用塑膠袋</a:t>
            </a:r>
            <a:r>
              <a:rPr lang="zh-TW" altLang="en-US" b="1" dirty="0" smtClean="0">
                <a:solidFill>
                  <a:schemeClr val="accent5">
                    <a:lumMod val="50000"/>
                  </a:schemeClr>
                </a:solidFill>
              </a:rPr>
              <a:t>，限制</a:t>
            </a:r>
            <a:r>
              <a:rPr lang="zh-TW" altLang="en-US" b="1" dirty="0">
                <a:solidFill>
                  <a:schemeClr val="accent5">
                    <a:lumMod val="50000"/>
                  </a:schemeClr>
                </a:solidFill>
              </a:rPr>
              <a:t>物品包含只</a:t>
            </a:r>
            <a:r>
              <a:rPr lang="zh-TW" altLang="en-US" b="1" dirty="0" smtClean="0">
                <a:solidFill>
                  <a:schemeClr val="accent5">
                    <a:lumMod val="50000"/>
                  </a:schemeClr>
                </a:solidFill>
              </a:rPr>
              <a:t>使用</a:t>
            </a:r>
            <a:r>
              <a:rPr lang="en-US" altLang="zh-TW" b="1" dirty="0" smtClean="0">
                <a:solidFill>
                  <a:schemeClr val="accent5">
                    <a:lumMod val="50000"/>
                  </a:schemeClr>
                </a:solidFill>
              </a:rPr>
              <a:t>【</a:t>
            </a:r>
            <a:r>
              <a:rPr lang="zh-TW" altLang="en-US" b="1" dirty="0" smtClean="0">
                <a:solidFill>
                  <a:schemeClr val="accent5">
                    <a:lumMod val="50000"/>
                  </a:schemeClr>
                </a:solidFill>
              </a:rPr>
              <a:t>一次</a:t>
            </a:r>
            <a:r>
              <a:rPr lang="zh-TW" altLang="en-US" b="1" dirty="0">
                <a:solidFill>
                  <a:schemeClr val="accent5">
                    <a:lumMod val="50000"/>
                  </a:schemeClr>
                </a:solidFill>
              </a:rPr>
              <a:t>之筷、匙、吸管、刀、叉、碗</a:t>
            </a:r>
            <a:r>
              <a:rPr lang="zh-TW" altLang="en-US" b="1" dirty="0" smtClean="0">
                <a:solidFill>
                  <a:schemeClr val="accent5">
                    <a:lumMod val="50000"/>
                  </a:schemeClr>
                </a:solidFill>
              </a:rPr>
              <a:t>、盤</a:t>
            </a:r>
            <a:r>
              <a:rPr lang="zh-TW" altLang="en-US" b="1" dirty="0">
                <a:solidFill>
                  <a:schemeClr val="accent5">
                    <a:lumMod val="50000"/>
                  </a:schemeClr>
                </a:solidFill>
              </a:rPr>
              <a:t>、碟、杯等餐具及非包裝食物或藥品等塑膠提</a:t>
            </a:r>
            <a:r>
              <a:rPr lang="zh-TW" altLang="en-US" b="1" dirty="0" smtClean="0">
                <a:solidFill>
                  <a:schemeClr val="accent5">
                    <a:lumMod val="50000"/>
                  </a:schemeClr>
                </a:solidFill>
              </a:rPr>
              <a:t>袋</a:t>
            </a:r>
            <a:r>
              <a:rPr lang="en-US" altLang="zh-TW" b="1" dirty="0" smtClean="0">
                <a:solidFill>
                  <a:schemeClr val="accent5">
                    <a:lumMod val="50000"/>
                  </a:schemeClr>
                </a:solidFill>
              </a:rPr>
              <a:t>】</a:t>
            </a:r>
            <a:br>
              <a:rPr lang="en-US" altLang="zh-TW" b="1" dirty="0" smtClean="0">
                <a:solidFill>
                  <a:schemeClr val="accent5">
                    <a:lumMod val="50000"/>
                  </a:schemeClr>
                </a:solidFill>
              </a:rPr>
            </a:br>
            <a:r>
              <a:rPr lang="en-US" altLang="zh-TW" dirty="0" smtClean="0"/>
              <a:t/>
            </a:r>
            <a:br>
              <a:rPr lang="en-US" altLang="zh-TW" dirty="0" smtClean="0"/>
            </a:br>
            <a:endParaRPr lang="zh-TW" altLang="en-US" dirty="0"/>
          </a:p>
        </p:txBody>
      </p:sp>
    </p:spTree>
    <p:extLst>
      <p:ext uri="{BB962C8B-B14F-4D97-AF65-F5344CB8AC3E}">
        <p14:creationId xmlns:p14="http://schemas.microsoft.com/office/powerpoint/2010/main" val="63235582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三垃圾與回收工作處理</a:t>
            </a:r>
            <a:r>
              <a:rPr lang="en-US" altLang="zh-TW" b="1" dirty="0">
                <a:solidFill>
                  <a:srgbClr val="FF0000"/>
                </a:solidFill>
              </a:rPr>
              <a:t/>
            </a:r>
            <a:br>
              <a:rPr lang="en-US" altLang="zh-TW" b="1" dirty="0">
                <a:solidFill>
                  <a:srgbClr val="FF0000"/>
                </a:solidFill>
              </a:rPr>
            </a:br>
            <a:endParaRPr lang="zh-TW" altLang="en-US" dirty="0"/>
          </a:p>
        </p:txBody>
      </p:sp>
      <p:sp>
        <p:nvSpPr>
          <p:cNvPr id="3" name="內容版面配置區 2"/>
          <p:cNvSpPr>
            <a:spLocks noGrp="1"/>
          </p:cNvSpPr>
          <p:nvPr>
            <p:ph idx="1"/>
          </p:nvPr>
        </p:nvSpPr>
        <p:spPr>
          <a:xfrm>
            <a:off x="899592" y="692696"/>
            <a:ext cx="7520940" cy="3579849"/>
          </a:xfrm>
        </p:spPr>
        <p:txBody>
          <a:bodyPr>
            <a:noAutofit/>
          </a:bodyPr>
          <a:lstStyle/>
          <a:p>
            <a:endParaRPr lang="en-US" altLang="zh-TW" sz="2500" dirty="0" smtClean="0">
              <a:solidFill>
                <a:srgbClr val="7030A0"/>
              </a:solidFill>
            </a:endParaRPr>
          </a:p>
          <a:p>
            <a:r>
              <a:rPr lang="zh-TW" altLang="en-US" sz="2500" dirty="0" smtClean="0">
                <a:solidFill>
                  <a:srgbClr val="7030A0"/>
                </a:solidFill>
              </a:rPr>
              <a:t>◎</a:t>
            </a:r>
            <a:r>
              <a:rPr lang="zh-TW" altLang="en-US" sz="2500" dirty="0">
                <a:solidFill>
                  <a:srgbClr val="7030A0"/>
                </a:solidFill>
              </a:rPr>
              <a:t>垃圾子車只能放一般垃圾，如被衛生局稽查發現回收</a:t>
            </a:r>
            <a:r>
              <a:rPr lang="zh-TW" altLang="en-US" sz="2500" dirty="0" smtClean="0">
                <a:solidFill>
                  <a:srgbClr val="7030A0"/>
                </a:solidFill>
              </a:rPr>
              <a:t>垃圾</a:t>
            </a:r>
            <a:r>
              <a:rPr lang="zh-TW" altLang="en-US" sz="2500" dirty="0">
                <a:solidFill>
                  <a:srgbClr val="7030A0"/>
                </a:solidFill>
              </a:rPr>
              <a:t>，會</a:t>
            </a:r>
            <a:r>
              <a:rPr lang="zh-TW" altLang="en-US" sz="2500" dirty="0" smtClean="0">
                <a:solidFill>
                  <a:srgbClr val="7030A0"/>
                </a:solidFill>
              </a:rPr>
              <a:t>被罰緩。 </a:t>
            </a:r>
            <a:endParaRPr lang="en-US" altLang="zh-TW" sz="2500" b="0" dirty="0" smtClean="0"/>
          </a:p>
          <a:p>
            <a:r>
              <a:rPr lang="zh-TW" altLang="en-US" sz="2500" b="0" dirty="0" smtClean="0"/>
              <a:t> </a:t>
            </a:r>
            <a:r>
              <a:rPr lang="en-US" altLang="zh-TW" sz="2500" b="0" dirty="0" smtClean="0"/>
              <a:t>【</a:t>
            </a:r>
            <a:r>
              <a:rPr lang="zh-TW" altLang="en-US" sz="2500" dirty="0" smtClean="0"/>
              <a:t>如</a:t>
            </a:r>
            <a:r>
              <a:rPr lang="zh-TW" altLang="en-US" sz="2500" dirty="0"/>
              <a:t>有違反</a:t>
            </a:r>
            <a:r>
              <a:rPr lang="zh-TW" altLang="en-US" sz="2500" dirty="0" smtClean="0"/>
              <a:t>規定以</a:t>
            </a:r>
            <a:r>
              <a:rPr lang="zh-TW" altLang="en-US" sz="2500" dirty="0"/>
              <a:t>新台幣</a:t>
            </a:r>
            <a:r>
              <a:rPr lang="en-US" altLang="zh-TW" sz="2500" dirty="0"/>
              <a:t>1,200</a:t>
            </a:r>
            <a:r>
              <a:rPr lang="zh-TW" altLang="en-US" sz="2500" dirty="0"/>
              <a:t>元至</a:t>
            </a:r>
            <a:r>
              <a:rPr lang="en-US" altLang="zh-TW" sz="2500" dirty="0"/>
              <a:t>6,000</a:t>
            </a:r>
            <a:r>
              <a:rPr lang="zh-TW" altLang="en-US" sz="2500" dirty="0"/>
              <a:t>元之罰鍰</a:t>
            </a:r>
            <a:r>
              <a:rPr lang="zh-TW" altLang="en-US" sz="2500" dirty="0" smtClean="0"/>
              <a:t>。</a:t>
            </a:r>
            <a:r>
              <a:rPr lang="en-US" altLang="zh-TW" sz="2500" dirty="0" smtClean="0"/>
              <a:t>】</a:t>
            </a:r>
          </a:p>
          <a:p>
            <a:endParaRPr lang="en-US" altLang="zh-TW" sz="2500" dirty="0" smtClean="0"/>
          </a:p>
          <a:p>
            <a:r>
              <a:rPr lang="en-US" altLang="zh-TW" sz="2500" dirty="0" smtClean="0"/>
              <a:t>2</a:t>
            </a:r>
            <a:r>
              <a:rPr lang="en-US" altLang="zh-TW" sz="2500" dirty="0"/>
              <a:t>.</a:t>
            </a:r>
            <a:r>
              <a:rPr lang="zh-TW" altLang="en-US" sz="2500" dirty="0"/>
              <a:t>回收室管理</a:t>
            </a:r>
            <a:r>
              <a:rPr lang="en-US" altLang="zh-TW" sz="2500" dirty="0"/>
              <a:t/>
            </a:r>
            <a:br>
              <a:rPr lang="en-US" altLang="zh-TW" sz="2500" dirty="0"/>
            </a:br>
            <a:r>
              <a:rPr lang="zh-TW" altLang="en-US" sz="2500" dirty="0">
                <a:solidFill>
                  <a:srgbClr val="7030A0"/>
                </a:solidFill>
              </a:rPr>
              <a:t>◎</a:t>
            </a:r>
            <a:r>
              <a:rPr lang="zh-TW" altLang="en-US" sz="2500" dirty="0" smtClean="0">
                <a:solidFill>
                  <a:srgbClr val="7030A0"/>
                </a:solidFill>
              </a:rPr>
              <a:t>只在</a:t>
            </a:r>
            <a:r>
              <a:rPr lang="zh-TW" altLang="en-US" sz="2500" dirty="0">
                <a:solidFill>
                  <a:srgbClr val="7030A0"/>
                </a:solidFill>
              </a:rPr>
              <a:t>每周四上午</a:t>
            </a:r>
            <a:r>
              <a:rPr lang="en-US" altLang="zh-TW" sz="2500" dirty="0">
                <a:solidFill>
                  <a:srgbClr val="7030A0"/>
                </a:solidFill>
              </a:rPr>
              <a:t>10</a:t>
            </a:r>
            <a:r>
              <a:rPr lang="zh-TW" altLang="en-US" sz="2500" dirty="0">
                <a:solidFill>
                  <a:srgbClr val="7030A0"/>
                </a:solidFill>
              </a:rPr>
              <a:t>：</a:t>
            </a:r>
            <a:r>
              <a:rPr lang="en-US" altLang="zh-TW" sz="2500" dirty="0">
                <a:solidFill>
                  <a:srgbClr val="7030A0"/>
                </a:solidFill>
              </a:rPr>
              <a:t>10-10</a:t>
            </a:r>
            <a:r>
              <a:rPr lang="zh-TW" altLang="en-US" sz="2500" dirty="0">
                <a:solidFill>
                  <a:srgbClr val="7030A0"/>
                </a:solidFill>
              </a:rPr>
              <a:t>：</a:t>
            </a:r>
            <a:r>
              <a:rPr lang="en-US" altLang="zh-TW" sz="2500" dirty="0">
                <a:solidFill>
                  <a:srgbClr val="7030A0"/>
                </a:solidFill>
              </a:rPr>
              <a:t>30</a:t>
            </a:r>
            <a:r>
              <a:rPr lang="zh-TW" altLang="en-US" sz="2500" dirty="0">
                <a:solidFill>
                  <a:srgbClr val="7030A0"/>
                </a:solidFill>
              </a:rPr>
              <a:t>開放</a:t>
            </a:r>
            <a:r>
              <a:rPr lang="zh-TW" altLang="en-US" sz="2500" dirty="0" smtClean="0">
                <a:solidFill>
                  <a:srgbClr val="7030A0"/>
                </a:solidFill>
              </a:rPr>
              <a:t>，門禁</a:t>
            </a:r>
            <a:r>
              <a:rPr lang="zh-TW" altLang="en-US" sz="2500" dirty="0">
                <a:solidFill>
                  <a:srgbClr val="7030A0"/>
                </a:solidFill>
              </a:rPr>
              <a:t>控管。</a:t>
            </a:r>
            <a:r>
              <a:rPr lang="en-US" altLang="zh-TW" sz="2500" dirty="0">
                <a:solidFill>
                  <a:srgbClr val="7030A0"/>
                </a:solidFill>
              </a:rPr>
              <a:t/>
            </a:r>
            <a:br>
              <a:rPr lang="en-US" altLang="zh-TW" sz="2500" dirty="0">
                <a:solidFill>
                  <a:srgbClr val="7030A0"/>
                </a:solidFill>
              </a:rPr>
            </a:br>
            <a:r>
              <a:rPr lang="zh-TW" altLang="en-US" sz="2500" dirty="0">
                <a:solidFill>
                  <a:srgbClr val="7030A0"/>
                </a:solidFill>
              </a:rPr>
              <a:t>◎回收廠商每兩周到校收取回收物。</a:t>
            </a:r>
            <a:r>
              <a:rPr lang="en-US" altLang="zh-TW" sz="2500" dirty="0"/>
              <a:t/>
            </a:r>
            <a:br>
              <a:rPr lang="en-US" altLang="zh-TW" sz="2500" dirty="0"/>
            </a:br>
            <a:endParaRPr lang="zh-TW" altLang="en-US" sz="2500" dirty="0"/>
          </a:p>
        </p:txBody>
      </p:sp>
    </p:spTree>
    <p:extLst>
      <p:ext uri="{BB962C8B-B14F-4D97-AF65-F5344CB8AC3E}">
        <p14:creationId xmlns:p14="http://schemas.microsoft.com/office/powerpoint/2010/main" val="314759260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052736"/>
            <a:ext cx="7520940" cy="548640"/>
          </a:xfrm>
        </p:spPr>
        <p:txBody>
          <a:bodyPr/>
          <a:lstStyle/>
          <a:p>
            <a:r>
              <a:rPr lang="zh-TW" altLang="en-US" b="1" dirty="0" smtClean="0">
                <a:solidFill>
                  <a:srgbClr val="FF0000"/>
                </a:solidFill>
              </a:rPr>
              <a:t>三垃圾</a:t>
            </a:r>
            <a:r>
              <a:rPr lang="zh-TW" altLang="en-US" b="1" dirty="0">
                <a:solidFill>
                  <a:srgbClr val="FF0000"/>
                </a:solidFill>
              </a:rPr>
              <a:t>與回收工作</a:t>
            </a:r>
            <a:r>
              <a:rPr lang="zh-TW" altLang="en-US" b="1" dirty="0" smtClean="0">
                <a:solidFill>
                  <a:srgbClr val="FF0000"/>
                </a:solidFill>
              </a:rPr>
              <a:t>處理</a:t>
            </a:r>
            <a:r>
              <a:rPr lang="en-US" altLang="zh-TW" b="1" dirty="0" smtClean="0">
                <a:solidFill>
                  <a:srgbClr val="FF0000"/>
                </a:solidFill>
              </a:rPr>
              <a:t/>
            </a:r>
            <a:br>
              <a:rPr lang="en-US" altLang="zh-TW" b="1" dirty="0" smtClean="0">
                <a:solidFill>
                  <a:srgbClr val="FF0000"/>
                </a:solidFill>
              </a:rPr>
            </a:br>
            <a:r>
              <a:rPr lang="en-US" altLang="zh-TW" b="1" dirty="0" smtClean="0">
                <a:solidFill>
                  <a:srgbClr val="FF0000"/>
                </a:solidFill>
              </a:rPr>
              <a:t/>
            </a:r>
            <a:br>
              <a:rPr lang="en-US" altLang="zh-TW" b="1" dirty="0" smtClean="0">
                <a:solidFill>
                  <a:srgbClr val="FF0000"/>
                </a:solidFill>
              </a:rPr>
            </a:br>
            <a:r>
              <a:rPr lang="en-US" altLang="zh-TW" sz="2500" b="1" dirty="0" smtClean="0"/>
              <a:t>3.</a:t>
            </a:r>
            <a:r>
              <a:rPr lang="zh-TW" altLang="en-US" sz="2500" b="1" dirty="0" smtClean="0"/>
              <a:t>垃圾與回收注意事項</a:t>
            </a:r>
            <a:r>
              <a:rPr lang="en-US" altLang="zh-TW" sz="2500" b="1" dirty="0" smtClean="0"/>
              <a:t/>
            </a:r>
            <a:br>
              <a:rPr lang="en-US" altLang="zh-TW" sz="2500" b="1" dirty="0" smtClean="0"/>
            </a:br>
            <a:r>
              <a:rPr lang="en-US" altLang="zh-TW" b="1" dirty="0">
                <a:solidFill>
                  <a:srgbClr val="FF0000"/>
                </a:solidFill>
              </a:rPr>
              <a:t/>
            </a:r>
            <a:br>
              <a:rPr lang="en-US" altLang="zh-TW" b="1" dirty="0">
                <a:solidFill>
                  <a:srgbClr val="FF0000"/>
                </a:solidFill>
              </a:rPr>
            </a:br>
            <a:endParaRPr lang="zh-TW" altLang="en-US" dirty="0"/>
          </a:p>
        </p:txBody>
      </p:sp>
      <p:sp>
        <p:nvSpPr>
          <p:cNvPr id="3" name="內容版面配置區 2"/>
          <p:cNvSpPr>
            <a:spLocks noGrp="1"/>
          </p:cNvSpPr>
          <p:nvPr>
            <p:ph idx="1"/>
          </p:nvPr>
        </p:nvSpPr>
        <p:spPr>
          <a:xfrm>
            <a:off x="755576" y="1772816"/>
            <a:ext cx="7520940" cy="3579849"/>
          </a:xfrm>
        </p:spPr>
        <p:txBody>
          <a:bodyPr>
            <a:normAutofit/>
          </a:bodyPr>
          <a:lstStyle/>
          <a:p>
            <a:r>
              <a:rPr lang="en-US" altLang="zh-TW" sz="2000" dirty="0" smtClean="0">
                <a:latin typeface="+mj-ea"/>
                <a:ea typeface="+mj-ea"/>
              </a:rPr>
              <a:t>1.</a:t>
            </a:r>
            <a:r>
              <a:rPr lang="zh-TW" altLang="en-US" sz="2000" dirty="0" smtClean="0">
                <a:latin typeface="+mj-ea"/>
                <a:ea typeface="+mj-ea"/>
              </a:rPr>
              <a:t>配合</a:t>
            </a:r>
            <a:r>
              <a:rPr lang="zh-TW" altLang="en-US" sz="2000" dirty="0">
                <a:latin typeface="+mj-ea"/>
                <a:ea typeface="+mj-ea"/>
              </a:rPr>
              <a:t>行政院環境保護署</a:t>
            </a:r>
            <a:r>
              <a:rPr lang="en-US" altLang="zh-TW" sz="2000" dirty="0">
                <a:latin typeface="+mj-ea"/>
                <a:ea typeface="+mj-ea"/>
              </a:rPr>
              <a:t>2025</a:t>
            </a:r>
            <a:r>
              <a:rPr lang="zh-TW" altLang="en-US" sz="2000" dirty="0">
                <a:latin typeface="+mj-ea"/>
                <a:ea typeface="+mj-ea"/>
              </a:rPr>
              <a:t>年全面限用、</a:t>
            </a:r>
            <a:r>
              <a:rPr lang="en-US" altLang="zh-TW" sz="2000" dirty="0">
                <a:latin typeface="+mj-ea"/>
                <a:ea typeface="+mj-ea"/>
              </a:rPr>
              <a:t>2030</a:t>
            </a:r>
            <a:r>
              <a:rPr lang="zh-TW" altLang="en-US" sz="2000" dirty="0">
                <a:latin typeface="+mj-ea"/>
                <a:ea typeface="+mj-ea"/>
              </a:rPr>
              <a:t>年全面禁用一次性餐具及購物用塑膠袋、飲料杯及吸管之垃圾源頭減量及限塑政策，花蓮縣</a:t>
            </a:r>
            <a:r>
              <a:rPr lang="zh-TW" altLang="en-US" sz="2000" dirty="0" smtClean="0">
                <a:latin typeface="+mj-ea"/>
                <a:ea typeface="+mj-ea"/>
              </a:rPr>
              <a:t>政府在</a:t>
            </a:r>
            <a:r>
              <a:rPr lang="en-US" altLang="zh-TW" sz="2000" dirty="0" smtClean="0">
                <a:latin typeface="+mj-ea"/>
                <a:ea typeface="+mj-ea"/>
              </a:rPr>
              <a:t>107</a:t>
            </a:r>
            <a:r>
              <a:rPr lang="zh-TW" altLang="en-US" sz="2000" dirty="0" smtClean="0">
                <a:latin typeface="+mj-ea"/>
                <a:ea typeface="+mj-ea"/>
              </a:rPr>
              <a:t>年</a:t>
            </a:r>
            <a:r>
              <a:rPr lang="en-US" altLang="zh-TW" sz="2000" dirty="0">
                <a:latin typeface="+mj-ea"/>
                <a:ea typeface="+mj-ea"/>
              </a:rPr>
              <a:t>10</a:t>
            </a:r>
            <a:r>
              <a:rPr lang="zh-TW" altLang="en-US" sz="2000" dirty="0">
                <a:latin typeface="+mj-ea"/>
                <a:ea typeface="+mj-ea"/>
              </a:rPr>
              <a:t>月</a:t>
            </a:r>
            <a:r>
              <a:rPr lang="en-US" altLang="zh-TW" sz="2000" dirty="0">
                <a:latin typeface="+mj-ea"/>
                <a:ea typeface="+mj-ea"/>
              </a:rPr>
              <a:t>1</a:t>
            </a:r>
            <a:r>
              <a:rPr lang="zh-TW" altLang="en-US" sz="2000" dirty="0">
                <a:latin typeface="+mj-ea"/>
                <a:ea typeface="+mj-ea"/>
              </a:rPr>
              <a:t>日</a:t>
            </a:r>
            <a:r>
              <a:rPr lang="zh-TW" altLang="en-US" sz="2000" dirty="0" smtClean="0">
                <a:latin typeface="+mj-ea"/>
                <a:ea typeface="+mj-ea"/>
              </a:rPr>
              <a:t>開始推動「</a:t>
            </a:r>
            <a:r>
              <a:rPr lang="zh-TW" altLang="en-US" sz="2000" dirty="0">
                <a:latin typeface="+mj-ea"/>
                <a:ea typeface="+mj-ea"/>
              </a:rPr>
              <a:t>花蓮縣公部門（含軍方）及私立學校限制攜入或使用一次性餐具及購物用塑膠袋</a:t>
            </a:r>
            <a:r>
              <a:rPr lang="zh-TW" altLang="en-US" sz="2000" dirty="0" smtClean="0">
                <a:latin typeface="+mj-ea"/>
                <a:ea typeface="+mj-ea"/>
              </a:rPr>
              <a:t>」。</a:t>
            </a:r>
            <a:endParaRPr lang="en-US" altLang="zh-TW" sz="2000" dirty="0" smtClean="0">
              <a:latin typeface="+mj-ea"/>
              <a:ea typeface="+mj-ea"/>
            </a:endParaRPr>
          </a:p>
          <a:p>
            <a:endParaRPr lang="en-US" altLang="zh-TW" sz="2000" dirty="0" smtClean="0">
              <a:latin typeface="+mj-ea"/>
              <a:ea typeface="+mj-ea"/>
            </a:endParaRPr>
          </a:p>
          <a:p>
            <a:r>
              <a:rPr lang="en-US" altLang="zh-TW" sz="2000" dirty="0" smtClean="0">
                <a:latin typeface="+mj-ea"/>
                <a:ea typeface="+mj-ea"/>
              </a:rPr>
              <a:t>2.</a:t>
            </a:r>
            <a:r>
              <a:rPr lang="zh-TW" altLang="en-US" sz="2000" dirty="0" smtClean="0">
                <a:latin typeface="+mj-ea"/>
                <a:ea typeface="+mj-ea"/>
              </a:rPr>
              <a:t>ㄧ</a:t>
            </a:r>
            <a:r>
              <a:rPr lang="zh-TW" altLang="en-US" sz="2000" dirty="0">
                <a:latin typeface="+mj-ea"/>
                <a:ea typeface="+mj-ea"/>
              </a:rPr>
              <a:t>般垃圾、廚餘、資源垃圾進行分類處理，如未妥善分類者，清潔隊除可拒收垃圾外，依廢棄物清理法第</a:t>
            </a:r>
            <a:r>
              <a:rPr lang="en-US" altLang="zh-TW" sz="2000" dirty="0">
                <a:latin typeface="+mj-ea"/>
                <a:ea typeface="+mj-ea"/>
              </a:rPr>
              <a:t>12</a:t>
            </a:r>
            <a:r>
              <a:rPr lang="zh-TW" altLang="en-US" sz="2000" dirty="0">
                <a:latin typeface="+mj-ea"/>
                <a:ea typeface="+mj-ea"/>
              </a:rPr>
              <a:t>條規定，還可處新台幣</a:t>
            </a:r>
            <a:r>
              <a:rPr lang="en-US" altLang="zh-TW" sz="2000" dirty="0">
                <a:latin typeface="+mj-ea"/>
                <a:ea typeface="+mj-ea"/>
              </a:rPr>
              <a:t>1200-6000</a:t>
            </a:r>
            <a:r>
              <a:rPr lang="zh-TW" altLang="en-US" sz="2000" dirty="0">
                <a:latin typeface="+mj-ea"/>
                <a:ea typeface="+mj-ea"/>
              </a:rPr>
              <a:t>元罰鍰</a:t>
            </a:r>
            <a:r>
              <a:rPr lang="zh-TW" altLang="en-US" sz="2000" b="0" dirty="0">
                <a:latin typeface="+mj-ea"/>
                <a:ea typeface="+mj-ea"/>
              </a:rPr>
              <a:t>。</a:t>
            </a:r>
            <a:endParaRPr lang="zh-TW" altLang="en-US" sz="2000" dirty="0">
              <a:latin typeface="+mj-ea"/>
              <a:ea typeface="+mj-ea"/>
            </a:endParaRPr>
          </a:p>
        </p:txBody>
      </p:sp>
    </p:spTree>
    <p:extLst>
      <p:ext uri="{BB962C8B-B14F-4D97-AF65-F5344CB8AC3E}">
        <p14:creationId xmlns:p14="http://schemas.microsoft.com/office/powerpoint/2010/main" val="64877917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95536" y="260648"/>
            <a:ext cx="8229600" cy="792088"/>
          </a:xfrm>
        </p:spPr>
        <p:txBody>
          <a:bodyPr>
            <a:normAutofit fontScale="90000"/>
          </a:bodyPr>
          <a:lstStyle/>
          <a:p>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en-US" altLang="zh-TW" dirty="0"/>
              <a:t/>
            </a:r>
            <a:br>
              <a:rPr lang="en-US" altLang="zh-TW" dirty="0"/>
            </a:br>
            <a:r>
              <a:rPr lang="zh-TW" altLang="en-US" sz="3600" b="1" dirty="0" smtClean="0">
                <a:solidFill>
                  <a:srgbClr val="FF0000"/>
                </a:solidFill>
              </a:rPr>
              <a:t>四衛生隊組訓</a:t>
            </a:r>
            <a:r>
              <a:rPr lang="en-US" altLang="zh-TW" sz="3600" b="1" dirty="0" smtClean="0">
                <a:solidFill>
                  <a:srgbClr val="FF0000"/>
                </a:solidFill>
              </a:rPr>
              <a:t/>
            </a:r>
            <a:br>
              <a:rPr lang="en-US" altLang="zh-TW" sz="3600" b="1" dirty="0" smtClean="0">
                <a:solidFill>
                  <a:srgbClr val="FF0000"/>
                </a:solidFill>
              </a:rPr>
            </a:br>
            <a:r>
              <a:rPr lang="en-US" altLang="zh-TW" dirty="0" smtClean="0"/>
              <a:t/>
            </a:r>
            <a:br>
              <a:rPr lang="en-US" altLang="zh-TW" dirty="0" smtClean="0"/>
            </a:br>
            <a:r>
              <a:rPr lang="en-US" altLang="zh-TW" dirty="0" smtClean="0"/>
              <a:t>1.</a:t>
            </a:r>
            <a:r>
              <a:rPr lang="zh-TW" altLang="en-US" dirty="0" smtClean="0"/>
              <a:t>全校性學生環保衛生隊組訓</a:t>
            </a:r>
            <a:r>
              <a:rPr lang="en-US" altLang="zh-TW" dirty="0" smtClean="0"/>
              <a:t/>
            </a:r>
            <a:br>
              <a:rPr lang="en-US" altLang="zh-TW" dirty="0" smtClean="0"/>
            </a:br>
            <a:r>
              <a:rPr lang="zh-TW" altLang="en-US" dirty="0" smtClean="0">
                <a:solidFill>
                  <a:srgbClr val="7030A0"/>
                </a:solidFill>
              </a:rPr>
              <a:t>   ◎五年級各班兩位學生擔任環保衛生小尖兵，協助回收</a:t>
            </a:r>
            <a:r>
              <a:rPr lang="en-US" altLang="zh-TW" dirty="0" smtClean="0">
                <a:solidFill>
                  <a:srgbClr val="7030A0"/>
                </a:solidFill>
              </a:rPr>
              <a:t/>
            </a:r>
            <a:br>
              <a:rPr lang="en-US" altLang="zh-TW" dirty="0" smtClean="0">
                <a:solidFill>
                  <a:srgbClr val="7030A0"/>
                </a:solidFill>
              </a:rPr>
            </a:br>
            <a:r>
              <a:rPr lang="zh-TW" altLang="en-US" dirty="0">
                <a:solidFill>
                  <a:srgbClr val="7030A0"/>
                </a:solidFill>
              </a:rPr>
              <a:t> </a:t>
            </a:r>
            <a:r>
              <a:rPr lang="zh-TW" altLang="en-US" dirty="0" smtClean="0">
                <a:solidFill>
                  <a:srgbClr val="7030A0"/>
                </a:solidFill>
              </a:rPr>
              <a:t>    物及垃圾的收納與分類。</a:t>
            </a:r>
            <a:r>
              <a:rPr lang="en-US" altLang="zh-TW" dirty="0" smtClean="0">
                <a:solidFill>
                  <a:srgbClr val="7030A0"/>
                </a:solidFill>
              </a:rPr>
              <a:t/>
            </a:r>
            <a:br>
              <a:rPr lang="en-US" altLang="zh-TW" dirty="0" smtClean="0">
                <a:solidFill>
                  <a:srgbClr val="7030A0"/>
                </a:solidFill>
              </a:rPr>
            </a:br>
            <a:r>
              <a:rPr lang="zh-TW" altLang="en-US" dirty="0" smtClean="0">
                <a:solidFill>
                  <a:srgbClr val="7030A0"/>
                </a:solidFill>
              </a:rPr>
              <a:t>   ◎五</a:t>
            </a:r>
            <a:r>
              <a:rPr lang="zh-TW" altLang="en-US" dirty="0">
                <a:solidFill>
                  <a:srgbClr val="7030A0"/>
                </a:solidFill>
              </a:rPr>
              <a:t>年級各</a:t>
            </a:r>
            <a:r>
              <a:rPr lang="zh-TW" altLang="en-US" dirty="0" smtClean="0">
                <a:solidFill>
                  <a:srgbClr val="7030A0"/>
                </a:solidFill>
              </a:rPr>
              <a:t>班四位</a:t>
            </a:r>
            <a:r>
              <a:rPr lang="zh-TW" altLang="en-US" dirty="0">
                <a:solidFill>
                  <a:srgbClr val="7030A0"/>
                </a:solidFill>
              </a:rPr>
              <a:t>學生</a:t>
            </a:r>
            <a:r>
              <a:rPr lang="zh-TW" altLang="en-US" dirty="0" smtClean="0">
                <a:solidFill>
                  <a:srgbClr val="7030A0"/>
                </a:solidFill>
              </a:rPr>
              <a:t>擔任愛校環境小尖兵，按排班每</a:t>
            </a:r>
            <a:r>
              <a:rPr lang="en-US" altLang="zh-TW" dirty="0" smtClean="0">
                <a:solidFill>
                  <a:srgbClr val="7030A0"/>
                </a:solidFill>
              </a:rPr>
              <a:t/>
            </a:r>
            <a:br>
              <a:rPr lang="en-US" altLang="zh-TW" dirty="0" smtClean="0">
                <a:solidFill>
                  <a:srgbClr val="7030A0"/>
                </a:solidFill>
              </a:rPr>
            </a:br>
            <a:r>
              <a:rPr lang="zh-TW" altLang="en-US" dirty="0">
                <a:solidFill>
                  <a:srgbClr val="7030A0"/>
                </a:solidFill>
              </a:rPr>
              <a:t> </a:t>
            </a:r>
            <a:r>
              <a:rPr lang="zh-TW" altLang="en-US" dirty="0" smtClean="0">
                <a:solidFill>
                  <a:srgbClr val="7030A0"/>
                </a:solidFill>
              </a:rPr>
              <a:t>    天早上</a:t>
            </a:r>
            <a:r>
              <a:rPr lang="en-US" altLang="zh-TW" dirty="0" smtClean="0">
                <a:solidFill>
                  <a:srgbClr val="7030A0"/>
                </a:solidFill>
              </a:rPr>
              <a:t>7</a:t>
            </a:r>
            <a:r>
              <a:rPr lang="zh-TW" altLang="en-US" dirty="0" smtClean="0">
                <a:solidFill>
                  <a:srgbClr val="7030A0"/>
                </a:solidFill>
              </a:rPr>
              <a:t>：</a:t>
            </a:r>
            <a:r>
              <a:rPr lang="en-US" altLang="zh-TW" dirty="0" smtClean="0">
                <a:solidFill>
                  <a:srgbClr val="7030A0"/>
                </a:solidFill>
              </a:rPr>
              <a:t>50-8</a:t>
            </a:r>
            <a:r>
              <a:rPr lang="zh-TW" altLang="en-US" dirty="0" smtClean="0">
                <a:solidFill>
                  <a:srgbClr val="7030A0"/>
                </a:solidFill>
              </a:rPr>
              <a:t>：</a:t>
            </a:r>
            <a:r>
              <a:rPr lang="en-US" altLang="zh-TW" dirty="0" smtClean="0">
                <a:solidFill>
                  <a:srgbClr val="7030A0"/>
                </a:solidFill>
              </a:rPr>
              <a:t>00</a:t>
            </a:r>
            <a:r>
              <a:rPr lang="zh-TW" altLang="en-US" dirty="0" smtClean="0">
                <a:solidFill>
                  <a:srgbClr val="7030A0"/>
                </a:solidFill>
              </a:rPr>
              <a:t>協助大門口外圍兩側走道的環境</a:t>
            </a:r>
            <a:r>
              <a:rPr lang="en-US" altLang="zh-TW" dirty="0" smtClean="0">
                <a:solidFill>
                  <a:srgbClr val="7030A0"/>
                </a:solidFill>
              </a:rPr>
              <a:t/>
            </a:r>
            <a:br>
              <a:rPr lang="en-US" altLang="zh-TW" dirty="0" smtClean="0">
                <a:solidFill>
                  <a:srgbClr val="7030A0"/>
                </a:solidFill>
              </a:rPr>
            </a:br>
            <a:r>
              <a:rPr lang="zh-TW" altLang="en-US" dirty="0">
                <a:solidFill>
                  <a:srgbClr val="7030A0"/>
                </a:solidFill>
              </a:rPr>
              <a:t> </a:t>
            </a:r>
            <a:r>
              <a:rPr lang="zh-TW" altLang="en-US" dirty="0" smtClean="0">
                <a:solidFill>
                  <a:srgbClr val="7030A0"/>
                </a:solidFill>
              </a:rPr>
              <a:t>    清潔。  </a:t>
            </a:r>
            <a:r>
              <a:rPr lang="en-US" altLang="zh-TW" dirty="0" smtClean="0">
                <a:solidFill>
                  <a:srgbClr val="7030A0"/>
                </a:solidFill>
              </a:rPr>
              <a:t/>
            </a:r>
            <a:br>
              <a:rPr lang="en-US" altLang="zh-TW" dirty="0" smtClean="0">
                <a:solidFill>
                  <a:srgbClr val="7030A0"/>
                </a:solidFill>
              </a:rPr>
            </a:br>
            <a:r>
              <a:rPr lang="en-US" altLang="zh-TW" dirty="0" smtClean="0">
                <a:solidFill>
                  <a:srgbClr val="7030A0"/>
                </a:solidFill>
              </a:rPr>
              <a:t/>
            </a:r>
            <a:br>
              <a:rPr lang="en-US" altLang="zh-TW" dirty="0" smtClean="0">
                <a:solidFill>
                  <a:srgbClr val="7030A0"/>
                </a:solidFill>
              </a:rPr>
            </a:br>
            <a:r>
              <a:rPr lang="en-US" altLang="zh-TW" dirty="0" smtClean="0"/>
              <a:t>2.</a:t>
            </a:r>
            <a:r>
              <a:rPr lang="zh-TW" altLang="en-US" dirty="0" smtClean="0"/>
              <a:t>班級環保小尖兵組訓</a:t>
            </a:r>
            <a:r>
              <a:rPr lang="en-US" altLang="zh-TW" dirty="0" smtClean="0"/>
              <a:t/>
            </a:r>
            <a:br>
              <a:rPr lang="en-US" altLang="zh-TW" dirty="0" smtClean="0"/>
            </a:br>
            <a:r>
              <a:rPr lang="zh-TW" altLang="en-US" dirty="0" smtClean="0">
                <a:solidFill>
                  <a:srgbClr val="7030A0"/>
                </a:solidFill>
              </a:rPr>
              <a:t>   ◎每班三名學生擔任班級環保小尖兵。</a:t>
            </a:r>
            <a:endParaRPr lang="zh-TW" altLang="en-US" dirty="0">
              <a:solidFill>
                <a:srgbClr val="7030A0"/>
              </a:solidFill>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83568" y="7571"/>
            <a:ext cx="8229600" cy="1143000"/>
          </a:xfrm>
        </p:spPr>
        <p:txBody>
          <a:bodyPr>
            <a:normAutofit fontScale="90000"/>
          </a:bodyPr>
          <a:lstStyle/>
          <a:p>
            <a:r>
              <a:rPr lang="en-US" altLang="zh-TW" dirty="0" smtClean="0"/>
              <a:t/>
            </a:r>
            <a:br>
              <a:rPr lang="en-US" altLang="zh-TW" dirty="0" smtClean="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zh-TW" altLang="en-US" sz="3600" b="1" dirty="0" smtClean="0">
                <a:solidFill>
                  <a:srgbClr val="FF0000"/>
                </a:solidFill>
              </a:rPr>
              <a:t>五課內與課後社團工作</a:t>
            </a:r>
            <a:r>
              <a:rPr lang="en-US" altLang="zh-TW" sz="3600" b="1" dirty="0" smtClean="0">
                <a:solidFill>
                  <a:srgbClr val="FF0000"/>
                </a:solidFill>
              </a:rPr>
              <a:t/>
            </a:r>
            <a:br>
              <a:rPr lang="en-US" altLang="zh-TW" sz="3600" b="1" dirty="0" smtClean="0">
                <a:solidFill>
                  <a:srgbClr val="FF0000"/>
                </a:solidFill>
              </a:rPr>
            </a:br>
            <a:r>
              <a:rPr lang="en-US" altLang="zh-TW" dirty="0" smtClean="0"/>
              <a:t/>
            </a:r>
            <a:br>
              <a:rPr lang="en-US" altLang="zh-TW" dirty="0" smtClean="0"/>
            </a:br>
            <a:r>
              <a:rPr lang="zh-TW" altLang="en-US" dirty="0" smtClean="0"/>
              <a:t>   </a:t>
            </a:r>
            <a:r>
              <a:rPr lang="en-US" altLang="zh-TW" dirty="0" smtClean="0"/>
              <a:t>1.</a:t>
            </a:r>
            <a:r>
              <a:rPr lang="zh-TW" altLang="en-US" dirty="0" smtClean="0"/>
              <a:t>高年級課內社團工作</a:t>
            </a:r>
            <a:r>
              <a:rPr lang="en-US" altLang="zh-TW" dirty="0" smtClean="0"/>
              <a:t/>
            </a:r>
            <a:br>
              <a:rPr lang="en-US" altLang="zh-TW" dirty="0" smtClean="0"/>
            </a:br>
            <a:r>
              <a:rPr lang="en-US" altLang="zh-TW" dirty="0"/>
              <a:t/>
            </a:r>
            <a:br>
              <a:rPr lang="en-US" altLang="zh-TW" dirty="0"/>
            </a:br>
            <a:r>
              <a:rPr lang="zh-TW" altLang="en-US" dirty="0" smtClean="0">
                <a:solidFill>
                  <a:srgbClr val="7030A0"/>
                </a:solidFill>
              </a:rPr>
              <a:t>     ◎周五上午第三、四節（每學期約</a:t>
            </a:r>
            <a:r>
              <a:rPr lang="en-US" altLang="zh-TW" dirty="0" smtClean="0">
                <a:solidFill>
                  <a:srgbClr val="7030A0"/>
                </a:solidFill>
              </a:rPr>
              <a:t>8</a:t>
            </a:r>
            <a:r>
              <a:rPr lang="zh-TW" altLang="en-US" dirty="0" smtClean="0">
                <a:solidFill>
                  <a:srgbClr val="7030A0"/>
                </a:solidFill>
              </a:rPr>
              <a:t>次共</a:t>
            </a:r>
            <a:r>
              <a:rPr lang="en-US" altLang="zh-TW" dirty="0" smtClean="0">
                <a:solidFill>
                  <a:srgbClr val="7030A0"/>
                </a:solidFill>
              </a:rPr>
              <a:t>16</a:t>
            </a:r>
            <a:r>
              <a:rPr lang="zh-TW" altLang="en-US" dirty="0" smtClean="0">
                <a:solidFill>
                  <a:srgbClr val="7030A0"/>
                </a:solidFill>
              </a:rPr>
              <a:t>節課）</a:t>
            </a:r>
            <a:r>
              <a:rPr lang="en-US" altLang="zh-TW" dirty="0" smtClean="0">
                <a:solidFill>
                  <a:srgbClr val="7030A0"/>
                </a:solidFill>
              </a:rPr>
              <a:t/>
            </a:r>
            <a:br>
              <a:rPr lang="en-US" altLang="zh-TW" dirty="0" smtClean="0">
                <a:solidFill>
                  <a:srgbClr val="7030A0"/>
                </a:solidFill>
              </a:rPr>
            </a:br>
            <a:r>
              <a:rPr lang="zh-TW" altLang="en-US" dirty="0" smtClean="0">
                <a:solidFill>
                  <a:srgbClr val="7030A0"/>
                </a:solidFill>
              </a:rPr>
              <a:t>     ◎師資來源：高年級導師及外聘老師</a:t>
            </a:r>
            <a:r>
              <a:rPr lang="en-US" altLang="zh-TW" dirty="0" smtClean="0">
                <a:solidFill>
                  <a:srgbClr val="7030A0"/>
                </a:solidFill>
              </a:rPr>
              <a:t/>
            </a:r>
            <a:br>
              <a:rPr lang="en-US" altLang="zh-TW" dirty="0" smtClean="0">
                <a:solidFill>
                  <a:srgbClr val="7030A0"/>
                </a:solidFill>
              </a:rPr>
            </a:br>
            <a:r>
              <a:rPr lang="en-US" altLang="zh-TW" dirty="0" smtClean="0"/>
              <a:t/>
            </a:r>
            <a:br>
              <a:rPr lang="en-US" altLang="zh-TW" dirty="0" smtClean="0"/>
            </a:br>
            <a:r>
              <a:rPr lang="zh-TW" altLang="en-US" dirty="0" smtClean="0"/>
              <a:t>   </a:t>
            </a:r>
            <a:r>
              <a:rPr lang="en-US" altLang="zh-TW" dirty="0" smtClean="0"/>
              <a:t>2.</a:t>
            </a:r>
            <a:r>
              <a:rPr lang="zh-TW" altLang="en-US" dirty="0" smtClean="0"/>
              <a:t>中年級課後社團工作</a:t>
            </a:r>
            <a:r>
              <a:rPr lang="en-US" altLang="zh-TW" dirty="0" smtClean="0"/>
              <a:t/>
            </a:r>
            <a:br>
              <a:rPr lang="en-US" altLang="zh-TW" dirty="0" smtClean="0"/>
            </a:br>
            <a:r>
              <a:rPr lang="zh-TW" altLang="en-US" dirty="0" smtClean="0"/>
              <a:t> </a:t>
            </a:r>
            <a:r>
              <a:rPr lang="en-US" altLang="zh-TW" dirty="0" smtClean="0"/>
              <a:t/>
            </a:r>
            <a:br>
              <a:rPr lang="en-US" altLang="zh-TW" dirty="0" smtClean="0"/>
            </a:br>
            <a:r>
              <a:rPr lang="zh-TW" altLang="en-US" dirty="0">
                <a:solidFill>
                  <a:srgbClr val="7030A0"/>
                </a:solidFill>
              </a:rPr>
              <a:t> </a:t>
            </a:r>
            <a:r>
              <a:rPr lang="zh-TW" altLang="en-US" dirty="0" smtClean="0">
                <a:solidFill>
                  <a:srgbClr val="7030A0"/>
                </a:solidFill>
              </a:rPr>
              <a:t>    ◎</a:t>
            </a:r>
            <a:r>
              <a:rPr lang="zh-TW" altLang="en-US" dirty="0">
                <a:solidFill>
                  <a:srgbClr val="7030A0"/>
                </a:solidFill>
              </a:rPr>
              <a:t>周</a:t>
            </a:r>
            <a:r>
              <a:rPr lang="zh-TW" altLang="en-US" dirty="0" smtClean="0">
                <a:solidFill>
                  <a:srgbClr val="7030A0"/>
                </a:solidFill>
              </a:rPr>
              <a:t>五下午第一、二節及每周三下午</a:t>
            </a:r>
            <a:r>
              <a:rPr lang="en-US" altLang="zh-TW" dirty="0" smtClean="0">
                <a:solidFill>
                  <a:srgbClr val="7030A0"/>
                </a:solidFill>
              </a:rPr>
              <a:t>1</a:t>
            </a:r>
            <a:r>
              <a:rPr lang="zh-TW" altLang="en-US" dirty="0" smtClean="0">
                <a:solidFill>
                  <a:srgbClr val="7030A0"/>
                </a:solidFill>
              </a:rPr>
              <a:t>：</a:t>
            </a:r>
            <a:r>
              <a:rPr lang="en-US" altLang="zh-TW" dirty="0" smtClean="0">
                <a:solidFill>
                  <a:srgbClr val="7030A0"/>
                </a:solidFill>
              </a:rPr>
              <a:t>00-2</a:t>
            </a:r>
            <a:r>
              <a:rPr lang="zh-TW" altLang="en-US" dirty="0" smtClean="0">
                <a:solidFill>
                  <a:srgbClr val="7030A0"/>
                </a:solidFill>
              </a:rPr>
              <a:t>：</a:t>
            </a:r>
            <a:r>
              <a:rPr lang="en-US" altLang="zh-TW" dirty="0" smtClean="0">
                <a:solidFill>
                  <a:srgbClr val="7030A0"/>
                </a:solidFill>
              </a:rPr>
              <a:t>30</a:t>
            </a:r>
            <a:r>
              <a:rPr lang="zh-TW" altLang="en-US" dirty="0" smtClean="0">
                <a:solidFill>
                  <a:srgbClr val="7030A0"/>
                </a:solidFill>
              </a:rPr>
              <a:t>的</a:t>
            </a:r>
            <a:r>
              <a:rPr lang="en-US" altLang="zh-TW" dirty="0" smtClean="0">
                <a:solidFill>
                  <a:srgbClr val="7030A0"/>
                </a:solidFill>
              </a:rPr>
              <a:t/>
            </a:r>
            <a:br>
              <a:rPr lang="en-US" altLang="zh-TW" dirty="0" smtClean="0">
                <a:solidFill>
                  <a:srgbClr val="7030A0"/>
                </a:solidFill>
              </a:rPr>
            </a:br>
            <a:r>
              <a:rPr lang="zh-TW" altLang="en-US" dirty="0">
                <a:solidFill>
                  <a:srgbClr val="7030A0"/>
                </a:solidFill>
              </a:rPr>
              <a:t> </a:t>
            </a:r>
            <a:r>
              <a:rPr lang="zh-TW" altLang="en-US" dirty="0" smtClean="0">
                <a:solidFill>
                  <a:srgbClr val="7030A0"/>
                </a:solidFill>
              </a:rPr>
              <a:t>      時間（和課輔及課照同時同步實施）</a:t>
            </a:r>
            <a:r>
              <a:rPr lang="en-US" altLang="zh-TW" dirty="0">
                <a:solidFill>
                  <a:srgbClr val="7030A0"/>
                </a:solidFill>
              </a:rPr>
              <a:t/>
            </a:r>
            <a:br>
              <a:rPr lang="en-US" altLang="zh-TW" dirty="0">
                <a:solidFill>
                  <a:srgbClr val="7030A0"/>
                </a:solidFill>
              </a:rPr>
            </a:br>
            <a:r>
              <a:rPr lang="zh-TW" altLang="en-US" dirty="0">
                <a:solidFill>
                  <a:srgbClr val="7030A0"/>
                </a:solidFill>
              </a:rPr>
              <a:t>     ◎師資來源</a:t>
            </a:r>
            <a:r>
              <a:rPr lang="zh-TW" altLang="en-US" dirty="0" smtClean="0">
                <a:solidFill>
                  <a:srgbClr val="7030A0"/>
                </a:solidFill>
              </a:rPr>
              <a:t>：外</a:t>
            </a:r>
            <a:r>
              <a:rPr lang="zh-TW" altLang="en-US" dirty="0">
                <a:solidFill>
                  <a:srgbClr val="7030A0"/>
                </a:solidFill>
              </a:rPr>
              <a:t>聘老師</a:t>
            </a:r>
            <a:r>
              <a:rPr lang="en-US" altLang="zh-TW" dirty="0">
                <a:solidFill>
                  <a:srgbClr val="7030A0"/>
                </a:solidFill>
              </a:rPr>
              <a:t/>
            </a:r>
            <a:br>
              <a:rPr lang="en-US" altLang="zh-TW" dirty="0">
                <a:solidFill>
                  <a:srgbClr val="7030A0"/>
                </a:solidFill>
              </a:rPr>
            </a:br>
            <a:r>
              <a:rPr lang="en-US" altLang="zh-TW" dirty="0"/>
              <a:t/>
            </a:r>
            <a:br>
              <a:rPr lang="en-US" altLang="zh-TW" dirty="0"/>
            </a:br>
            <a:endParaRPr lang="zh-TW" altLang="en-US" dirty="0"/>
          </a:p>
        </p:txBody>
      </p:sp>
    </p:spTree>
    <p:extLst>
      <p:ext uri="{BB962C8B-B14F-4D97-AF65-F5344CB8AC3E}">
        <p14:creationId xmlns:p14="http://schemas.microsoft.com/office/powerpoint/2010/main" val="316466103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7544" y="548680"/>
            <a:ext cx="8229600" cy="566936"/>
          </a:xfrm>
        </p:spPr>
        <p:txBody>
          <a:bodyPr>
            <a:normAutofit fontScale="90000"/>
          </a:bodyPr>
          <a:lstStyle/>
          <a:p>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zh-TW" altLang="en-US" sz="3600" b="1" dirty="0" smtClean="0">
                <a:solidFill>
                  <a:srgbClr val="FF0000"/>
                </a:solidFill>
              </a:rPr>
              <a:t>六健康促進工作（年度統合性業務）</a:t>
            </a:r>
            <a:r>
              <a:rPr lang="en-US" altLang="zh-TW" sz="3600" b="1" dirty="0" smtClean="0">
                <a:solidFill>
                  <a:srgbClr val="FF0000"/>
                </a:solidFill>
              </a:rPr>
              <a:t/>
            </a:r>
            <a:br>
              <a:rPr lang="en-US" altLang="zh-TW" sz="3600" b="1" dirty="0" smtClean="0">
                <a:solidFill>
                  <a:srgbClr val="FF0000"/>
                </a:solidFill>
              </a:rPr>
            </a:br>
            <a:r>
              <a:rPr lang="en-US" altLang="zh-TW" dirty="0" smtClean="0"/>
              <a:t>1.</a:t>
            </a:r>
            <a:r>
              <a:rPr lang="zh-TW" altLang="en-US" dirty="0" smtClean="0"/>
              <a:t>成立健康促進委員會及重點議題會議</a:t>
            </a:r>
            <a:r>
              <a:rPr lang="en-US" altLang="zh-TW" dirty="0" smtClean="0"/>
              <a:t/>
            </a:r>
            <a:br>
              <a:rPr lang="en-US" altLang="zh-TW" dirty="0" smtClean="0"/>
            </a:br>
            <a:r>
              <a:rPr lang="zh-TW" altLang="en-US" dirty="0"/>
              <a:t> </a:t>
            </a:r>
            <a:r>
              <a:rPr lang="zh-TW" altLang="en-US" dirty="0" smtClean="0"/>
              <a:t>   </a:t>
            </a:r>
            <a:r>
              <a:rPr lang="en-US" altLang="zh-TW" dirty="0" smtClean="0"/>
              <a:t>※</a:t>
            </a:r>
            <a:r>
              <a:rPr lang="zh-TW" altLang="en-US" dirty="0" smtClean="0"/>
              <a:t>一學期召開一次健康促進委員會</a:t>
            </a:r>
            <a:r>
              <a:rPr lang="en-US" altLang="zh-TW" dirty="0" smtClean="0"/>
              <a:t/>
            </a:r>
            <a:br>
              <a:rPr lang="en-US" altLang="zh-TW" dirty="0" smtClean="0"/>
            </a:br>
            <a:r>
              <a:rPr lang="en-US" altLang="zh-TW" dirty="0" smtClean="0"/>
              <a:t/>
            </a:r>
            <a:br>
              <a:rPr lang="en-US" altLang="zh-TW" dirty="0" smtClean="0"/>
            </a:br>
            <a:r>
              <a:rPr lang="en-US" altLang="zh-TW" dirty="0" smtClean="0"/>
              <a:t>2.</a:t>
            </a:r>
            <a:r>
              <a:rPr lang="zh-TW" altLang="en-US" dirty="0" smtClean="0"/>
              <a:t>進行健康促進年度重點議題活動推展</a:t>
            </a:r>
            <a:r>
              <a:rPr lang="zh-TW" altLang="en-US" dirty="0" smtClean="0">
                <a:solidFill>
                  <a:srgbClr val="7030A0"/>
                </a:solidFill>
              </a:rPr>
              <a:t>     </a:t>
            </a:r>
            <a:r>
              <a:rPr lang="en-US" altLang="zh-TW" dirty="0" smtClean="0">
                <a:solidFill>
                  <a:srgbClr val="7030A0"/>
                </a:solidFill>
              </a:rPr>
              <a:t/>
            </a:r>
            <a:br>
              <a:rPr lang="en-US" altLang="zh-TW" dirty="0" smtClean="0">
                <a:solidFill>
                  <a:srgbClr val="7030A0"/>
                </a:solidFill>
              </a:rPr>
            </a:br>
            <a:r>
              <a:rPr lang="en-US" altLang="zh-TW" dirty="0" smtClean="0">
                <a:solidFill>
                  <a:schemeClr val="accent6"/>
                </a:solidFill>
              </a:rPr>
              <a:t>※</a:t>
            </a:r>
            <a:r>
              <a:rPr lang="zh-TW" altLang="en-US" dirty="0" smtClean="0">
                <a:solidFill>
                  <a:schemeClr val="accent6"/>
                </a:solidFill>
              </a:rPr>
              <a:t>視力保健</a:t>
            </a:r>
            <a:r>
              <a:rPr lang="zh-TW" altLang="en-US" dirty="0" smtClean="0">
                <a:solidFill>
                  <a:srgbClr val="7030A0"/>
                </a:solidFill>
              </a:rPr>
              <a:t>           </a:t>
            </a:r>
            <a:r>
              <a:rPr lang="en-US" altLang="zh-TW" dirty="0" smtClean="0">
                <a:solidFill>
                  <a:srgbClr val="7030A0"/>
                </a:solidFill>
              </a:rPr>
              <a:t>※</a:t>
            </a:r>
            <a:r>
              <a:rPr lang="zh-TW" altLang="en-US" dirty="0" smtClean="0">
                <a:solidFill>
                  <a:srgbClr val="7030A0"/>
                </a:solidFill>
              </a:rPr>
              <a:t>口腔衛生         </a:t>
            </a:r>
            <a:r>
              <a:rPr lang="en-US" altLang="zh-TW" dirty="0" smtClean="0">
                <a:solidFill>
                  <a:srgbClr val="7030A0"/>
                </a:solidFill>
              </a:rPr>
              <a:t>※</a:t>
            </a:r>
            <a:r>
              <a:rPr lang="zh-TW" altLang="en-US" dirty="0" smtClean="0">
                <a:solidFill>
                  <a:srgbClr val="7030A0"/>
                </a:solidFill>
              </a:rPr>
              <a:t>健康體位                    </a:t>
            </a:r>
            <a:r>
              <a:rPr lang="en-US" altLang="zh-TW" dirty="0" smtClean="0">
                <a:solidFill>
                  <a:srgbClr val="7030A0"/>
                </a:solidFill>
              </a:rPr>
              <a:t/>
            </a:r>
            <a:br>
              <a:rPr lang="en-US" altLang="zh-TW" dirty="0" smtClean="0">
                <a:solidFill>
                  <a:srgbClr val="7030A0"/>
                </a:solidFill>
              </a:rPr>
            </a:br>
            <a:r>
              <a:rPr lang="en-US" altLang="zh-TW" dirty="0" smtClean="0">
                <a:solidFill>
                  <a:srgbClr val="7030A0"/>
                </a:solidFill>
              </a:rPr>
              <a:t>※</a:t>
            </a:r>
            <a:r>
              <a:rPr lang="zh-TW" altLang="en-US" dirty="0" smtClean="0">
                <a:solidFill>
                  <a:srgbClr val="7030A0"/>
                </a:solidFill>
              </a:rPr>
              <a:t>煙檳防制 </a:t>
            </a:r>
            <a:r>
              <a:rPr lang="en-US" altLang="zh-TW" dirty="0" smtClean="0">
                <a:solidFill>
                  <a:srgbClr val="7030A0"/>
                </a:solidFill>
              </a:rPr>
              <a:t>※</a:t>
            </a:r>
            <a:r>
              <a:rPr lang="zh-TW" altLang="en-US" dirty="0" smtClean="0">
                <a:solidFill>
                  <a:srgbClr val="7030A0"/>
                </a:solidFill>
              </a:rPr>
              <a:t>性教育（含愛滋病）</a:t>
            </a:r>
            <a:r>
              <a:rPr lang="en-US" altLang="zh-TW" dirty="0" smtClean="0">
                <a:solidFill>
                  <a:srgbClr val="7030A0"/>
                </a:solidFill>
              </a:rPr>
              <a:t>※</a:t>
            </a:r>
            <a:r>
              <a:rPr lang="zh-TW" altLang="en-US" dirty="0" smtClean="0">
                <a:solidFill>
                  <a:srgbClr val="7030A0"/>
                </a:solidFill>
              </a:rPr>
              <a:t>全民健保（正確用藥）</a:t>
            </a:r>
            <a:r>
              <a:rPr lang="en-US" altLang="zh-TW" dirty="0" smtClean="0">
                <a:solidFill>
                  <a:srgbClr val="7030A0"/>
                </a:solidFill>
              </a:rPr>
              <a:t/>
            </a:r>
            <a:br>
              <a:rPr lang="en-US" altLang="zh-TW" dirty="0" smtClean="0">
                <a:solidFill>
                  <a:srgbClr val="7030A0"/>
                </a:solidFill>
              </a:rPr>
            </a:br>
            <a:r>
              <a:rPr lang="en-US" altLang="zh-TW" dirty="0" smtClean="0">
                <a:solidFill>
                  <a:srgbClr val="7030A0"/>
                </a:solidFill>
              </a:rPr>
              <a:t/>
            </a:r>
            <a:br>
              <a:rPr lang="en-US" altLang="zh-TW" dirty="0" smtClean="0">
                <a:solidFill>
                  <a:srgbClr val="7030A0"/>
                </a:solidFill>
              </a:rPr>
            </a:br>
            <a:r>
              <a:rPr lang="zh-TW" altLang="en-US" dirty="0" smtClean="0"/>
              <a:t>重點</a:t>
            </a:r>
            <a:r>
              <a:rPr lang="zh-TW" altLang="en-US" dirty="0"/>
              <a:t>議題活動推</a:t>
            </a:r>
            <a:r>
              <a:rPr lang="zh-TW" altLang="en-US" dirty="0" smtClean="0"/>
              <a:t>展方式：</a:t>
            </a:r>
            <a:r>
              <a:rPr lang="en-US" altLang="zh-TW" dirty="0" smtClean="0"/>
              <a:t/>
            </a:r>
            <a:br>
              <a:rPr lang="en-US" altLang="zh-TW" dirty="0" smtClean="0"/>
            </a:br>
            <a:r>
              <a:rPr lang="en-US" altLang="zh-TW" dirty="0" smtClean="0"/>
              <a:t>※</a:t>
            </a:r>
            <a:r>
              <a:rPr lang="zh-TW" altLang="en-US" dirty="0" smtClean="0"/>
              <a:t>衛生組與護理師安排六項重點議題教育宣導活動</a:t>
            </a:r>
            <a:r>
              <a:rPr lang="en-US" altLang="zh-TW" dirty="0" smtClean="0"/>
              <a:t/>
            </a:r>
            <a:br>
              <a:rPr lang="en-US" altLang="zh-TW" dirty="0" smtClean="0"/>
            </a:br>
            <a:r>
              <a:rPr lang="en-US" altLang="zh-TW" dirty="0"/>
              <a:t>※</a:t>
            </a:r>
            <a:r>
              <a:rPr lang="zh-TW" altLang="en-US" dirty="0"/>
              <a:t>敬請擔任各</a:t>
            </a:r>
            <a:r>
              <a:rPr lang="zh-TW" altLang="en-US" dirty="0" smtClean="0"/>
              <a:t>年級健康課程的老師依課程內容，和六大重</a:t>
            </a:r>
            <a:r>
              <a:rPr lang="en-US" altLang="zh-TW" dirty="0" smtClean="0"/>
              <a:t/>
            </a:r>
            <a:br>
              <a:rPr lang="en-US" altLang="zh-TW" dirty="0" smtClean="0"/>
            </a:br>
            <a:r>
              <a:rPr lang="zh-TW" altLang="en-US" dirty="0"/>
              <a:t> </a:t>
            </a:r>
            <a:r>
              <a:rPr lang="zh-TW" altLang="en-US" dirty="0" smtClean="0"/>
              <a:t>   點議題有關的教學活動請務必要確實進行，並請留下教</a:t>
            </a:r>
            <a:r>
              <a:rPr lang="en-US" altLang="zh-TW" dirty="0" smtClean="0"/>
              <a:t/>
            </a:r>
            <a:br>
              <a:rPr lang="en-US" altLang="zh-TW" dirty="0" smtClean="0"/>
            </a:br>
            <a:r>
              <a:rPr lang="zh-TW" altLang="en-US" dirty="0"/>
              <a:t> </a:t>
            </a:r>
            <a:r>
              <a:rPr lang="zh-TW" altLang="en-US" dirty="0" smtClean="0"/>
              <a:t>   學紀錄（拍下教學活動照片</a:t>
            </a:r>
            <a:r>
              <a:rPr lang="en-US" altLang="zh-TW" dirty="0" smtClean="0"/>
              <a:t>1-2</a:t>
            </a:r>
            <a:r>
              <a:rPr lang="zh-TW" altLang="en-US" dirty="0" smtClean="0"/>
              <a:t>張給衛生組，感謝您！）</a:t>
            </a:r>
            <a:r>
              <a:rPr lang="en-US" altLang="zh-TW" dirty="0"/>
              <a:t/>
            </a:r>
            <a:br>
              <a:rPr lang="en-US" altLang="zh-TW" dirty="0"/>
            </a:br>
            <a:r>
              <a:rPr lang="en-US" altLang="zh-TW" dirty="0" smtClean="0"/>
              <a:t/>
            </a:r>
            <a:br>
              <a:rPr lang="en-US" altLang="zh-TW" dirty="0" smtClean="0"/>
            </a:br>
            <a:endParaRPr lang="zh-TW" altLang="en-US" dirty="0"/>
          </a:p>
        </p:txBody>
      </p:sp>
    </p:spTree>
    <p:extLst>
      <p:ext uri="{BB962C8B-B14F-4D97-AF65-F5344CB8AC3E}">
        <p14:creationId xmlns:p14="http://schemas.microsoft.com/office/powerpoint/2010/main" val="3527118168"/>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角度">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3232</TotalTime>
  <Words>270</Words>
  <Application>Microsoft Office PowerPoint</Application>
  <PresentationFormat>如螢幕大小 (4:3)</PresentationFormat>
  <Paragraphs>37</Paragraphs>
  <Slides>12</Slides>
  <Notes>0</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角度</vt:lpstr>
      <vt:lpstr>     花蓮縣花蓮市中原國民小學  110學年度新進人員訓練 衛生組/學務處 報告人:組長 盧昭伶</vt:lpstr>
      <vt:lpstr>       一學校環境衛生工作    1.規劃班級掃地區域及掃具分配       ◎八月中旬公告中、高年級外掃區域 （科任老師需協助中、高年級導師指導學生打掃環境）    2.督導環境區域打掃及整潔維護       ◎每周一、二、四下午2：50-3：10全校打掃時間       ◎每周三、五上午10：10-10：30全校打掃時間    3.飲水機外部清潔檢查       ◎教室外的飲水機請老師指派學生協助外部清潔       ◎安心上工人力協助外觀消毒與清潔 </vt:lpstr>
      <vt:lpstr>          二防疫與保健工作     1.定期登革熱預防環境檢查    2.年度校園各項防疫工作宣導        ※前門防疫人員：安心上工人員        ※後門防疫人員：導護二的值班老師  3.菸害防制教育宣導       ◎擔任健康課程的老師依據課程進行菸害防制教學       ◎聘請相關專業人員進校宣導    4.檳榔防制教育宣導       ◎擔任健康課程的老師依據課程進行檳榔防制教學       ◎聘請相關專業人員進校宣導   </vt:lpstr>
      <vt:lpstr>          三垃圾與回收工作處理  1.垃圾與資源回收教育宣導與推廣 ◎每周四上午10：10-10：30進行資源回收工作，各班學    生先在教室將物品分類裝箱、裝袋後，再將資源回收物    送到回收室。 ◎一次性餐具不可在校園出現  花蓮縣政府於107年10月1日開始推動公部門和各級學校限制攜入或使用一次性餐具及購物用塑膠袋，限制物品包含只使用【一次之筷、匙、吸管、刀、叉、碗、盤、碟、杯等餐具及非包裝食物或藥品等塑膠提袋】  </vt:lpstr>
      <vt:lpstr>三垃圾與回收工作處理 </vt:lpstr>
      <vt:lpstr>三垃圾與回收工作處理  3.垃圾與回收注意事項  </vt:lpstr>
      <vt:lpstr>          四衛生隊組訓  1.全校性學生環保衛生隊組訓    ◎五年級各班兩位學生擔任環保衛生小尖兵，協助回收      物及垃圾的收納與分類。    ◎五年級各班四位學生擔任愛校環境小尖兵，按排班每      天早上7：50-8：00協助大門口外圍兩側走道的環境      清潔。    2.班級環保小尖兵組訓    ◎每班三名學生擔任班級環保小尖兵。</vt:lpstr>
      <vt:lpstr>             五課內與課後社團工作     1.高年級課內社團工作       ◎周五上午第三、四節（每學期約8次共16節課）      ◎師資來源：高年級導師及外聘老師     2.中年級課後社團工作        ◎周五下午第一、二節及每周三下午1：00-2：30的        時間（和課輔及課照同時同步實施）      ◎師資來源：外聘老師  </vt:lpstr>
      <vt:lpstr>           六健康促進工作（年度統合性業務） 1.成立健康促進委員會及重點議題會議     ※一學期召開一次健康促進委員會  2.進行健康促進年度重點議題活動推展      ※視力保健           ※口腔衛生         ※健康體位                     ※煙檳防制 ※性教育（含愛滋病）※全民健保（正確用藥）  重點議題活動推展方式： ※衛生組與護理師安排六項重點議題教育宣導活動 ※敬請擔任各年級健康課程的老師依課程內容，和六大重     點議題有關的教學活動請務必要確實進行，並請留下教     學紀錄（拍下教學活動照片1-2張給衛生組，感謝您！）  </vt:lpstr>
      <vt:lpstr>六健康促進工作（年度統合性業務） </vt:lpstr>
      <vt:lpstr>相關業務設施</vt:lpstr>
      <vt:lpstr>                                                                        學務處衛生組感謝各位老師的合作與配合，                      行政業務才能確實執行與落實！                                  感謝大家的聆聽！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105學年度健康促進成果報告</dc:title>
  <dc:creator>Adminstrator</dc:creator>
  <cp:lastModifiedBy>Teacher</cp:lastModifiedBy>
  <cp:revision>164</cp:revision>
  <dcterms:created xsi:type="dcterms:W3CDTF">2017-04-14T01:45:06Z</dcterms:created>
  <dcterms:modified xsi:type="dcterms:W3CDTF">2021-08-09T05:31:21Z</dcterms:modified>
</cp:coreProperties>
</file>