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98" r:id="rId2"/>
    <p:sldId id="1210" r:id="rId3"/>
    <p:sldId id="1211" r:id="rId4"/>
    <p:sldId id="1212" r:id="rId5"/>
    <p:sldId id="1213" r:id="rId6"/>
    <p:sldId id="1214" r:id="rId7"/>
    <p:sldId id="1215" r:id="rId8"/>
    <p:sldId id="1218" r:id="rId9"/>
    <p:sldId id="1219" r:id="rId10"/>
    <p:sldId id="1220" r:id="rId11"/>
    <p:sldId id="1221" r:id="rId12"/>
    <p:sldId id="1222" r:id="rId13"/>
    <p:sldId id="1223" r:id="rId14"/>
    <p:sldId id="1217" r:id="rId15"/>
    <p:sldId id="1216" r:id="rId1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36CFD"/>
    <a:srgbClr val="FF5050"/>
    <a:srgbClr val="43A2DD"/>
    <a:srgbClr val="3B7CFD"/>
    <a:srgbClr val="3D93FB"/>
    <a:srgbClr val="458BF3"/>
    <a:srgbClr val="57A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94646" autoAdjust="0"/>
  </p:normalViewPr>
  <p:slideViewPr>
    <p:cSldViewPr>
      <p:cViewPr>
        <p:scale>
          <a:sx n="99" d="100"/>
          <a:sy n="99" d="100"/>
        </p:scale>
        <p:origin x="-486"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38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38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38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37111B4B-BE47-4242-9F29-57792A16177B}" type="slidenum">
              <a:rPr lang="en-US" altLang="zh-TW"/>
              <a:pPr>
                <a:defRPr/>
              </a:pPr>
              <a:t>‹#›</a:t>
            </a:fld>
            <a:endParaRPr lang="en-US" altLang="zh-TW"/>
          </a:p>
        </p:txBody>
      </p:sp>
    </p:spTree>
    <p:extLst>
      <p:ext uri="{BB962C8B-B14F-4D97-AF65-F5344CB8AC3E}">
        <p14:creationId xmlns:p14="http://schemas.microsoft.com/office/powerpoint/2010/main" val="3512913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a:ln/>
        </p:spPr>
      </p:sp>
      <p:sp>
        <p:nvSpPr>
          <p:cNvPr id="5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5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9CBACE7-7A47-4378-B2F3-ED5AE9FB9933}" type="slidenum">
              <a:rPr lang="en-US" altLang="zh-TW" smtClean="0"/>
              <a:pPr eaLnBrk="1" hangingPunct="1"/>
              <a:t>1</a:t>
            </a:fld>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CE38774-17C5-4298-A797-C39539B7FF62}" type="slidenum">
              <a:rPr lang="en-US" altLang="zh-TW"/>
              <a:pPr>
                <a:defRPr/>
              </a:pPr>
              <a:t>‹#›</a:t>
            </a:fld>
            <a:endParaRPr lang="en-US" altLang="zh-TW"/>
          </a:p>
        </p:txBody>
      </p:sp>
    </p:spTree>
    <p:extLst>
      <p:ext uri="{BB962C8B-B14F-4D97-AF65-F5344CB8AC3E}">
        <p14:creationId xmlns:p14="http://schemas.microsoft.com/office/powerpoint/2010/main" val="63025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C90669D-E828-408B-B470-A958AEE59471}" type="slidenum">
              <a:rPr lang="en-US" altLang="zh-TW"/>
              <a:pPr>
                <a:defRPr/>
              </a:pPr>
              <a:t>‹#›</a:t>
            </a:fld>
            <a:endParaRPr lang="en-US" altLang="zh-TW"/>
          </a:p>
        </p:txBody>
      </p:sp>
    </p:spTree>
    <p:extLst>
      <p:ext uri="{BB962C8B-B14F-4D97-AF65-F5344CB8AC3E}">
        <p14:creationId xmlns:p14="http://schemas.microsoft.com/office/powerpoint/2010/main" val="115173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A7DDBF0-0D8D-4504-90CF-B02B46653F72}" type="slidenum">
              <a:rPr lang="en-US" altLang="zh-TW"/>
              <a:pPr>
                <a:defRPr/>
              </a:pPr>
              <a:t>‹#›</a:t>
            </a:fld>
            <a:endParaRPr lang="en-US" altLang="zh-TW"/>
          </a:p>
        </p:txBody>
      </p:sp>
    </p:spTree>
    <p:extLst>
      <p:ext uri="{BB962C8B-B14F-4D97-AF65-F5344CB8AC3E}">
        <p14:creationId xmlns:p14="http://schemas.microsoft.com/office/powerpoint/2010/main" val="371914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F60EA95-3634-4E4A-A0F8-C47CB68888CC}" type="slidenum">
              <a:rPr lang="en-US" altLang="zh-TW"/>
              <a:pPr>
                <a:defRPr/>
              </a:pPr>
              <a:t>‹#›</a:t>
            </a:fld>
            <a:endParaRPr lang="en-US" altLang="zh-TW"/>
          </a:p>
        </p:txBody>
      </p:sp>
    </p:spTree>
    <p:extLst>
      <p:ext uri="{BB962C8B-B14F-4D97-AF65-F5344CB8AC3E}">
        <p14:creationId xmlns:p14="http://schemas.microsoft.com/office/powerpoint/2010/main" val="3836095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495800"/>
          </a:xfrm>
        </p:spPr>
        <p:txBody>
          <a:bodyPr>
            <a:normAutofit/>
          </a:bodyPr>
          <a:lstStyle/>
          <a:p>
            <a:pPr lvl="0"/>
            <a:r>
              <a:rPr lang="zh-TW" altLang="en-US" noProof="0" smtClean="0"/>
              <a:t>按一下圖示以新增表格</a:t>
            </a:r>
            <a:endParaRPr lang="zh-TW" altLang="en-US" noProof="0"/>
          </a:p>
        </p:txBody>
      </p:sp>
      <p:sp>
        <p:nvSpPr>
          <p:cNvPr id="4" name="日期版面配置區 3"/>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6553200" y="6248400"/>
            <a:ext cx="2133600" cy="457200"/>
          </a:xfrm>
        </p:spPr>
        <p:txBody>
          <a:bodyPr/>
          <a:lstStyle>
            <a:lvl1pPr>
              <a:defRPr/>
            </a:lvl1pPr>
          </a:lstStyle>
          <a:p>
            <a:pPr>
              <a:defRPr/>
            </a:pPr>
            <a:fld id="{65750004-1867-4580-821A-57FD3AB7F50A}" type="slidenum">
              <a:rPr lang="en-US" altLang="zh-TW"/>
              <a:pPr>
                <a:defRPr/>
              </a:pPr>
              <a:t>‹#›</a:t>
            </a:fld>
            <a:endParaRPr lang="en-US" altLang="zh-TW"/>
          </a:p>
        </p:txBody>
      </p:sp>
    </p:spTree>
    <p:extLst>
      <p:ext uri="{BB962C8B-B14F-4D97-AF65-F5344CB8AC3E}">
        <p14:creationId xmlns:p14="http://schemas.microsoft.com/office/powerpoint/2010/main" val="267844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8965506-41CF-4C2D-9563-5DA46A60E3D8}" type="slidenum">
              <a:rPr lang="en-US" altLang="zh-TW"/>
              <a:pPr>
                <a:defRPr/>
              </a:pPr>
              <a:t>‹#›</a:t>
            </a:fld>
            <a:endParaRPr lang="en-US" altLang="zh-TW"/>
          </a:p>
        </p:txBody>
      </p:sp>
    </p:spTree>
    <p:extLst>
      <p:ext uri="{BB962C8B-B14F-4D97-AF65-F5344CB8AC3E}">
        <p14:creationId xmlns:p14="http://schemas.microsoft.com/office/powerpoint/2010/main" val="115765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4BADB66-0523-4BE6-8533-982986207DD0}" type="slidenum">
              <a:rPr lang="en-US" altLang="zh-TW"/>
              <a:pPr>
                <a:defRPr/>
              </a:pPr>
              <a:t>‹#›</a:t>
            </a:fld>
            <a:endParaRPr lang="en-US" altLang="zh-TW"/>
          </a:p>
        </p:txBody>
      </p:sp>
    </p:spTree>
    <p:extLst>
      <p:ext uri="{BB962C8B-B14F-4D97-AF65-F5344CB8AC3E}">
        <p14:creationId xmlns:p14="http://schemas.microsoft.com/office/powerpoint/2010/main" val="272135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6C854D7-1EF5-47E6-93F7-343C852AEE3A}" type="slidenum">
              <a:rPr lang="en-US" altLang="zh-TW"/>
              <a:pPr>
                <a:defRPr/>
              </a:pPr>
              <a:t>‹#›</a:t>
            </a:fld>
            <a:endParaRPr lang="en-US" altLang="zh-TW"/>
          </a:p>
        </p:txBody>
      </p:sp>
    </p:spTree>
    <p:extLst>
      <p:ext uri="{BB962C8B-B14F-4D97-AF65-F5344CB8AC3E}">
        <p14:creationId xmlns:p14="http://schemas.microsoft.com/office/powerpoint/2010/main" val="275432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C9BB994-0DFB-422F-9F88-FF9BF5A066B4}" type="slidenum">
              <a:rPr lang="en-US" altLang="zh-TW"/>
              <a:pPr>
                <a:defRPr/>
              </a:pPr>
              <a:t>‹#›</a:t>
            </a:fld>
            <a:endParaRPr lang="en-US" altLang="zh-TW"/>
          </a:p>
        </p:txBody>
      </p:sp>
    </p:spTree>
    <p:extLst>
      <p:ext uri="{BB962C8B-B14F-4D97-AF65-F5344CB8AC3E}">
        <p14:creationId xmlns:p14="http://schemas.microsoft.com/office/powerpoint/2010/main" val="398019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260A9A74-3DE7-4012-A82A-69BA00777D52}" type="slidenum">
              <a:rPr lang="en-US" altLang="zh-TW"/>
              <a:pPr>
                <a:defRPr/>
              </a:pPr>
              <a:t>‹#›</a:t>
            </a:fld>
            <a:endParaRPr lang="en-US" altLang="zh-TW"/>
          </a:p>
        </p:txBody>
      </p:sp>
    </p:spTree>
    <p:extLst>
      <p:ext uri="{BB962C8B-B14F-4D97-AF65-F5344CB8AC3E}">
        <p14:creationId xmlns:p14="http://schemas.microsoft.com/office/powerpoint/2010/main" val="1180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D19211A-2339-4C3D-B27C-068AFE287EF0}" type="slidenum">
              <a:rPr lang="en-US" altLang="zh-TW"/>
              <a:pPr>
                <a:defRPr/>
              </a:pPr>
              <a:t>‹#›</a:t>
            </a:fld>
            <a:endParaRPr lang="en-US" altLang="zh-TW"/>
          </a:p>
        </p:txBody>
      </p:sp>
    </p:spTree>
    <p:extLst>
      <p:ext uri="{BB962C8B-B14F-4D97-AF65-F5344CB8AC3E}">
        <p14:creationId xmlns:p14="http://schemas.microsoft.com/office/powerpoint/2010/main" val="167747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19BB615-331F-4A9C-A1A6-87E474010E00}" type="slidenum">
              <a:rPr lang="en-US" altLang="zh-TW"/>
              <a:pPr>
                <a:defRPr/>
              </a:pPr>
              <a:t>‹#›</a:t>
            </a:fld>
            <a:endParaRPr lang="en-US" altLang="zh-TW"/>
          </a:p>
        </p:txBody>
      </p:sp>
    </p:spTree>
    <p:extLst>
      <p:ext uri="{BB962C8B-B14F-4D97-AF65-F5344CB8AC3E}">
        <p14:creationId xmlns:p14="http://schemas.microsoft.com/office/powerpoint/2010/main" val="264621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655957B-3AA1-4BC1-8CC8-8928A93F9649}" type="slidenum">
              <a:rPr lang="en-US" altLang="zh-TW"/>
              <a:pPr>
                <a:defRPr/>
              </a:pPr>
              <a:t>‹#›</a:t>
            </a:fld>
            <a:endParaRPr lang="en-US" altLang="zh-TW"/>
          </a:p>
        </p:txBody>
      </p:sp>
    </p:spTree>
    <p:extLst>
      <p:ext uri="{BB962C8B-B14F-4D97-AF65-F5344CB8AC3E}">
        <p14:creationId xmlns:p14="http://schemas.microsoft.com/office/powerpoint/2010/main" val="333084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1BF9746F-A1B6-468A-B1A5-22B5CBAC0C4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新細明體" pitchFamily="18" charset="-120"/>
        </a:defRPr>
      </a:lvl2pPr>
      <a:lvl3pPr algn="ctr" rtl="0" eaLnBrk="1" fontAlgn="base" hangingPunct="1">
        <a:spcBef>
          <a:spcPct val="0"/>
        </a:spcBef>
        <a:spcAft>
          <a:spcPct val="0"/>
        </a:spcAft>
        <a:defRPr kumimoji="1" sz="4400">
          <a:solidFill>
            <a:schemeClr val="tx2"/>
          </a:solidFill>
          <a:latin typeface="Arial" charset="0"/>
          <a:ea typeface="新細明體" pitchFamily="18" charset="-120"/>
        </a:defRPr>
      </a:lvl3pPr>
      <a:lvl4pPr algn="ctr" rtl="0" eaLnBrk="1" fontAlgn="base" hangingPunct="1">
        <a:spcBef>
          <a:spcPct val="0"/>
        </a:spcBef>
        <a:spcAft>
          <a:spcPct val="0"/>
        </a:spcAft>
        <a:defRPr kumimoji="1" sz="4400">
          <a:solidFill>
            <a:schemeClr val="tx2"/>
          </a:solidFill>
          <a:latin typeface="Arial" charset="0"/>
          <a:ea typeface="新細明體" pitchFamily="18" charset="-120"/>
        </a:defRPr>
      </a:lvl4pPr>
      <a:lvl5pPr algn="ctr" rtl="0" eaLnBrk="1" fontAlgn="base" hangingPunct="1">
        <a:spcBef>
          <a:spcPct val="0"/>
        </a:spcBef>
        <a:spcAft>
          <a:spcPct val="0"/>
        </a:spcAft>
        <a:defRPr kumimoji="1" sz="4400">
          <a:solidFill>
            <a:schemeClr val="tx2"/>
          </a:solidFill>
          <a:latin typeface="Arial" charset="0"/>
          <a:ea typeface="新細明體" pitchFamily="18" charset="-120"/>
        </a:defRPr>
      </a:lvl5pPr>
      <a:lvl6pPr marL="457200" algn="ctr" rtl="0" eaLnBrk="1" fontAlgn="base" hangingPunct="1">
        <a:spcBef>
          <a:spcPct val="0"/>
        </a:spcBef>
        <a:spcAft>
          <a:spcPct val="0"/>
        </a:spcAft>
        <a:defRPr kumimoji="1" sz="4400">
          <a:solidFill>
            <a:schemeClr val="tx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tx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tx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aw.moj.gov.tw/Hot/AddHotLaw.ashx?pcode=H0020085&amp;cur=Ln&amp;kw=%e6%80%a7%e5%88%a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learn.hrd.gov.tw/mooc/index.php" TargetMode="External"/><Relationship Id="rId2" Type="http://schemas.openxmlformats.org/officeDocument/2006/relationships/hyperlink" Target="https://news.hlc.edu.tw/blank/department/75504"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w.moj.gov.tw/LawClass/LawAll.aspx?pcode=H0080067" TargetMode="External"/><Relationship Id="rId2" Type="http://schemas.openxmlformats.org/officeDocument/2006/relationships/hyperlink" Target="http://www.cyps.hlc.edu.tw/modules/tad_uploader/index.php?op=dlfile&amp;cfsn=425&amp;cat_sn=96&amp;name=%E9%99%84%E8%A1%A8%E4%B8%80%E3%80%81%E6%95%99%E5%B8%AB%E9%81%95%E6%B3%95%E8%99%95%E7%BD%B0%E6%8E%AA%E6%96%BD%E5%8F%83%E8%80%83%E8%A1%A8.pdf" TargetMode="External"/><Relationship Id="rId1" Type="http://schemas.openxmlformats.org/officeDocument/2006/relationships/slideLayout" Target="../slideLayouts/slideLayout2.xml"/><Relationship Id="rId5" Type="http://schemas.openxmlformats.org/officeDocument/2006/relationships/hyperlink" Target="http://teacher.hlc.edu.tw/?id=1117" TargetMode="External"/><Relationship Id="rId4" Type="http://schemas.openxmlformats.org/officeDocument/2006/relationships/hyperlink" Target="http://www.cyps.hlc.edu.tw/modules/tad_uploader/index.php?of_cat_sn=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yps.hlc.edu.tw/modules/tad_uploader/index.php?op=dlfile&amp;cfsn=425&amp;cat_sn=96&amp;name=%E9%99%84%E8%A1%A8%E4%B8%80%E3%80%81%E6%95%99%E5%B8%AB%E9%81%95%E6%B3%95%E8%99%95%E7%BD%B0%E6%8E%AA%E6%96%BD%E5%8F%83%E8%80%83%E8%A1%A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yps.hlc.edu.tw/modules/tad_uploader/index.php?op=dlfile&amp;cfsn=101&amp;cat_sn=60&amp;name=%E5%93%81%E6%A0%BC%E4%B9%8B%E6%98%9F-%E5%AE%B6%E9%95%B7%E5%92%8C%E8%80%81%E5%B8%AB%E7%95%99%E4%B8%8B%E9%BC%93%E5%8B%B5%E7%9A%84%E8%A9%B1.do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260350"/>
            <a:ext cx="9144000" cy="1296988"/>
          </a:xfrm>
          <a:prstGeom prst="rect">
            <a:avLst/>
          </a:prstGeom>
          <a:solidFill>
            <a:srgbClr val="080808">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endParaRPr lang="en-US" altLang="zh-TW" sz="4800" b="1" dirty="0">
              <a:solidFill>
                <a:srgbClr val="FF0000"/>
              </a:solidFill>
              <a:latin typeface="微軟正黑體" pitchFamily="34" charset="-120"/>
              <a:ea typeface="微軟正黑體" pitchFamily="34" charset="-120"/>
            </a:endParaRPr>
          </a:p>
          <a:p>
            <a:pPr algn="ctr" eaLnBrk="1" hangingPunct="1"/>
            <a:r>
              <a:rPr lang="zh-TW" altLang="en-US" sz="4000" b="1" dirty="0">
                <a:solidFill>
                  <a:srgbClr val="FF0000"/>
                </a:solidFill>
                <a:latin typeface="微軟正黑體" pitchFamily="34" charset="-120"/>
                <a:ea typeface="微軟正黑體" pitchFamily="34" charset="-120"/>
              </a:rPr>
              <a:t>愛</a:t>
            </a:r>
            <a:r>
              <a:rPr lang="zh-TW" altLang="en-US" sz="4000" b="1" dirty="0">
                <a:latin typeface="微軟正黑體" pitchFamily="34" charset="-120"/>
                <a:ea typeface="微軟正黑體" pitchFamily="34" charset="-120"/>
              </a:rPr>
              <a:t>  </a:t>
            </a:r>
            <a:r>
              <a:rPr lang="zh-TW" altLang="en-US" sz="4000" b="1" dirty="0">
                <a:solidFill>
                  <a:srgbClr val="FFC000"/>
                </a:solidFill>
                <a:latin typeface="微軟正黑體" pitchFamily="34" charset="-120"/>
                <a:ea typeface="微軟正黑體" pitchFamily="34" charset="-120"/>
              </a:rPr>
              <a:t>夢想</a:t>
            </a:r>
            <a:r>
              <a:rPr lang="zh-TW" altLang="en-US" sz="4000" b="1" dirty="0">
                <a:latin typeface="微軟正黑體" pitchFamily="34" charset="-120"/>
                <a:ea typeface="微軟正黑體" pitchFamily="34" charset="-120"/>
              </a:rPr>
              <a:t> </a:t>
            </a:r>
            <a:r>
              <a:rPr lang="zh-TW" altLang="en-US" sz="4000" b="1" dirty="0">
                <a:solidFill>
                  <a:srgbClr val="FFFF00"/>
                </a:solidFill>
                <a:latin typeface="微軟正黑體" pitchFamily="34" charset="-120"/>
                <a:ea typeface="微軟正黑體" pitchFamily="34" charset="-120"/>
              </a:rPr>
              <a:t>飛揚</a:t>
            </a:r>
            <a:r>
              <a:rPr lang="zh-TW" altLang="en-US" sz="4000" b="1" dirty="0">
                <a:latin typeface="微軟正黑體" pitchFamily="34" charset="-120"/>
                <a:ea typeface="微軟正黑體" pitchFamily="34" charset="-120"/>
              </a:rPr>
              <a:t> </a:t>
            </a:r>
            <a:r>
              <a:rPr lang="zh-TW" altLang="en-US" sz="4000" b="1" dirty="0">
                <a:solidFill>
                  <a:srgbClr val="00B0F0"/>
                </a:solidFill>
                <a:latin typeface="微軟正黑體" pitchFamily="34" charset="-120"/>
                <a:ea typeface="微軟正黑體" pitchFamily="34" charset="-120"/>
              </a:rPr>
              <a:t>的城堡小學</a:t>
            </a:r>
          </a:p>
          <a:p>
            <a:pPr algn="ctr" eaLnBrk="1" hangingPunct="1"/>
            <a:r>
              <a:rPr lang="zh-TW" altLang="en-US" sz="3200" b="1" dirty="0">
                <a:latin typeface="微軟正黑體" pitchFamily="34" charset="-120"/>
                <a:ea typeface="微軟正黑體" pitchFamily="34" charset="-120"/>
              </a:rPr>
              <a:t>花蓮縣花蓮市中原國小</a:t>
            </a:r>
            <a:endParaRPr lang="en-US" altLang="zh-TW" sz="3200" b="1" dirty="0">
              <a:latin typeface="微軟正黑體" pitchFamily="34" charset="-120"/>
              <a:ea typeface="微軟正黑體" pitchFamily="34" charset="-120"/>
            </a:endParaRPr>
          </a:p>
          <a:p>
            <a:pPr algn="ctr" eaLnBrk="1" hangingPunct="1"/>
            <a:endParaRPr lang="en-US" altLang="zh-TW" sz="3200" b="1" dirty="0">
              <a:solidFill>
                <a:srgbClr val="00B0F0"/>
              </a:solidFill>
              <a:latin typeface="微軟正黑體" pitchFamily="34" charset="-120"/>
              <a:ea typeface="微軟正黑體" pitchFamily="34" charset="-120"/>
            </a:endParaRPr>
          </a:p>
        </p:txBody>
      </p:sp>
      <p:sp>
        <p:nvSpPr>
          <p:cNvPr id="3076" name="矩形 4"/>
          <p:cNvSpPr>
            <a:spLocks noChangeArrowheads="1"/>
          </p:cNvSpPr>
          <p:nvPr/>
        </p:nvSpPr>
        <p:spPr bwMode="auto">
          <a:xfrm>
            <a:off x="402431" y="2183805"/>
            <a:ext cx="82819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4800" b="1" dirty="0">
                <a:solidFill>
                  <a:srgbClr val="002060"/>
                </a:solidFill>
                <a:latin typeface="標楷體" pitchFamily="65" charset="-120"/>
                <a:ea typeface="標楷體" pitchFamily="65" charset="-120"/>
              </a:rPr>
              <a:t>花蓮縣花蓮市中原國民小學</a:t>
            </a:r>
          </a:p>
          <a:p>
            <a:pPr algn="ctr" eaLnBrk="1" hangingPunct="1"/>
            <a:r>
              <a:rPr lang="en-US" altLang="zh-TW" sz="4800" b="1" dirty="0">
                <a:solidFill>
                  <a:srgbClr val="002060"/>
                </a:solidFill>
                <a:latin typeface="標楷體" pitchFamily="65" charset="-120"/>
                <a:ea typeface="標楷體" pitchFamily="65" charset="-120"/>
              </a:rPr>
              <a:t>110</a:t>
            </a:r>
            <a:r>
              <a:rPr lang="zh-TW" altLang="en-US" sz="4800" b="1" dirty="0">
                <a:solidFill>
                  <a:srgbClr val="002060"/>
                </a:solidFill>
                <a:latin typeface="標楷體" pitchFamily="65" charset="-120"/>
                <a:ea typeface="標楷體" pitchFamily="65" charset="-120"/>
              </a:rPr>
              <a:t>學年度新進人員訓練</a:t>
            </a:r>
          </a:p>
          <a:p>
            <a:pPr algn="ctr" eaLnBrk="1" hangingPunct="1"/>
            <a:r>
              <a:rPr lang="zh-TW" altLang="en-US" sz="4800" b="1" dirty="0">
                <a:solidFill>
                  <a:srgbClr val="002060"/>
                </a:solidFill>
                <a:latin typeface="標楷體" pitchFamily="65" charset="-120"/>
                <a:ea typeface="標楷體" pitchFamily="65" charset="-120"/>
              </a:rPr>
              <a:t>訓育組</a:t>
            </a:r>
            <a:r>
              <a:rPr lang="en-US" altLang="zh-TW" sz="4800" b="1" dirty="0" smtClean="0">
                <a:solidFill>
                  <a:srgbClr val="002060"/>
                </a:solidFill>
                <a:latin typeface="標楷體" pitchFamily="65" charset="-120"/>
                <a:ea typeface="標楷體" pitchFamily="65" charset="-120"/>
              </a:rPr>
              <a:t>/</a:t>
            </a:r>
            <a:r>
              <a:rPr lang="zh-TW" altLang="en-US" sz="4800" b="1" dirty="0" smtClean="0">
                <a:solidFill>
                  <a:srgbClr val="002060"/>
                </a:solidFill>
                <a:latin typeface="標楷體" pitchFamily="65" charset="-120"/>
                <a:ea typeface="標楷體" pitchFamily="65" charset="-120"/>
              </a:rPr>
              <a:t>學務處</a:t>
            </a:r>
            <a:endParaRPr lang="zh-TW" altLang="en-US" sz="4800" b="1" dirty="0">
              <a:solidFill>
                <a:srgbClr val="002060"/>
              </a:solidFill>
              <a:latin typeface="標楷體" pitchFamily="65" charset="-120"/>
              <a:ea typeface="標楷體" pitchFamily="65" charset="-120"/>
            </a:endParaRPr>
          </a:p>
          <a:p>
            <a:pPr algn="ctr" eaLnBrk="1" hangingPunct="1"/>
            <a:r>
              <a:rPr lang="zh-TW" altLang="en-US" sz="4800" b="1" dirty="0">
                <a:solidFill>
                  <a:srgbClr val="002060"/>
                </a:solidFill>
                <a:latin typeface="標楷體" pitchFamily="65" charset="-120"/>
                <a:ea typeface="標楷體" pitchFamily="65" charset="-120"/>
              </a:rPr>
              <a:t>報告人</a:t>
            </a:r>
            <a:r>
              <a:rPr lang="en-US" altLang="zh-TW" sz="4800" b="1" dirty="0">
                <a:solidFill>
                  <a:srgbClr val="002060"/>
                </a:solidFill>
                <a:latin typeface="標楷體" pitchFamily="65" charset="-120"/>
                <a:ea typeface="標楷體" pitchFamily="65" charset="-120"/>
              </a:rPr>
              <a:t>:</a:t>
            </a:r>
            <a:r>
              <a:rPr lang="zh-TW" altLang="en-US" sz="4800" b="1" dirty="0">
                <a:solidFill>
                  <a:srgbClr val="002060"/>
                </a:solidFill>
                <a:latin typeface="標楷體" pitchFamily="65" charset="-120"/>
                <a:ea typeface="標楷體" pitchFamily="65" charset="-120"/>
              </a:rPr>
              <a:t>組長 陳之樂</a:t>
            </a:r>
            <a:endParaRPr lang="zh-TW" altLang="en-US" sz="4800" dirty="0"/>
          </a:p>
        </p:txBody>
      </p:sp>
    </p:spTree>
  </p:cSld>
  <p:clrMapOvr>
    <a:masterClrMapping/>
  </p:clrMapOvr>
  <p:transition spd="slow" advClick="0" advTm="1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kern="1200" dirty="0" smtClean="0">
                <a:solidFill>
                  <a:srgbClr val="002060"/>
                </a:solidFill>
                <a:latin typeface="標楷體" pitchFamily="65" charset="-120"/>
                <a:ea typeface="標楷體" pitchFamily="65" charset="-120"/>
              </a:rPr>
              <a:t>輪值導護門口位置</a:t>
            </a:r>
            <a:r>
              <a:rPr lang="en-US" altLang="zh-TW" b="1" kern="1200" dirty="0" smtClean="0">
                <a:solidFill>
                  <a:srgbClr val="002060"/>
                </a:solidFill>
                <a:latin typeface="標楷體" pitchFamily="65" charset="-120"/>
                <a:ea typeface="標楷體" pitchFamily="65" charset="-120"/>
              </a:rPr>
              <a:t>-</a:t>
            </a:r>
            <a:r>
              <a:rPr lang="zh-TW" altLang="en-US" b="1" kern="1200" dirty="0" smtClean="0">
                <a:solidFill>
                  <a:srgbClr val="002060"/>
                </a:solidFill>
                <a:latin typeface="標楷體" pitchFamily="65" charset="-120"/>
                <a:ea typeface="標楷體" pitchFamily="65" charset="-120"/>
              </a:rPr>
              <a:t>後門導護二</a:t>
            </a:r>
            <a:endParaRPr lang="zh-TW" altLang="en-US" dirty="0"/>
          </a:p>
        </p:txBody>
      </p:sp>
      <p:cxnSp>
        <p:nvCxnSpPr>
          <p:cNvPr id="6" name="直線單箭頭接點 5"/>
          <p:cNvCxnSpPr/>
          <p:nvPr/>
        </p:nvCxnSpPr>
        <p:spPr>
          <a:xfrm>
            <a:off x="3635896" y="335699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內容版面配置區 7" descr="2932654_1_1.jpg"/>
          <p:cNvPicPr>
            <a:picLocks noGrp="1" noChangeAspect="1"/>
          </p:cNvPicPr>
          <p:nvPr>
            <p:ph idx="1"/>
          </p:nvPr>
        </p:nvPicPr>
        <p:blipFill>
          <a:blip r:embed="rId2" cstate="print"/>
          <a:stretch>
            <a:fillRect/>
          </a:stretch>
        </p:blipFill>
        <p:spPr>
          <a:xfrm>
            <a:off x="1023027" y="1600200"/>
            <a:ext cx="7097946" cy="4525963"/>
          </a:xfrm>
        </p:spPr>
      </p:pic>
      <p:cxnSp>
        <p:nvCxnSpPr>
          <p:cNvPr id="10" name="肘形接點 9"/>
          <p:cNvCxnSpPr/>
          <p:nvPr/>
        </p:nvCxnSpPr>
        <p:spPr>
          <a:xfrm>
            <a:off x="2627784" y="3429000"/>
            <a:ext cx="1008112" cy="1440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707904" y="3284984"/>
            <a:ext cx="1107996" cy="369332"/>
          </a:xfrm>
          <a:prstGeom prst="rect">
            <a:avLst/>
          </a:prstGeom>
          <a:noFill/>
        </p:spPr>
        <p:txBody>
          <a:bodyPr wrap="none" rtlCol="0">
            <a:spAutoFit/>
          </a:bodyPr>
          <a:lstStyle/>
          <a:p>
            <a:r>
              <a:rPr lang="zh-TW" altLang="en-US" dirty="0" smtClean="0">
                <a:solidFill>
                  <a:srgbClr val="FF0000"/>
                </a:solidFill>
              </a:rPr>
              <a:t>導護老師</a:t>
            </a:r>
            <a:endParaRPr lang="zh-TW" altLang="en-US" dirty="0">
              <a:solidFill>
                <a:srgbClr val="FF0000"/>
              </a:solidFill>
            </a:endParaRPr>
          </a:p>
        </p:txBody>
      </p:sp>
      <p:cxnSp>
        <p:nvCxnSpPr>
          <p:cNvPr id="14" name="肘形接點 13"/>
          <p:cNvCxnSpPr/>
          <p:nvPr/>
        </p:nvCxnSpPr>
        <p:spPr>
          <a:xfrm>
            <a:off x="1835696" y="5517232"/>
            <a:ext cx="864096"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2843808" y="5661248"/>
            <a:ext cx="1800200" cy="369332"/>
          </a:xfrm>
          <a:prstGeom prst="rect">
            <a:avLst/>
          </a:prstGeom>
          <a:noFill/>
        </p:spPr>
        <p:txBody>
          <a:bodyPr wrap="square" rtlCol="0">
            <a:spAutoFit/>
          </a:bodyPr>
          <a:lstStyle/>
          <a:p>
            <a:r>
              <a:rPr lang="zh-TW" altLang="en-US" b="1" dirty="0" smtClean="0">
                <a:solidFill>
                  <a:srgbClr val="FF0000"/>
                </a:solidFill>
              </a:rPr>
              <a:t>後門交通志工</a:t>
            </a:r>
            <a:endParaRPr lang="zh-TW" altLang="en-US"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kern="1200" dirty="0" smtClean="0">
                <a:solidFill>
                  <a:srgbClr val="002060"/>
                </a:solidFill>
                <a:latin typeface="標楷體" pitchFamily="65" charset="-120"/>
                <a:ea typeface="標楷體" pitchFamily="65" charset="-120"/>
              </a:rPr>
              <a:t>升旗時班級位置</a:t>
            </a:r>
          </a:p>
        </p:txBody>
      </p:sp>
      <p:pic>
        <p:nvPicPr>
          <p:cNvPr id="5" name="圖片 4" descr="178155.jpg"/>
          <p:cNvPicPr>
            <a:picLocks noChangeAspect="1"/>
          </p:cNvPicPr>
          <p:nvPr/>
        </p:nvPicPr>
        <p:blipFill>
          <a:blip r:embed="rId2" cstate="print"/>
          <a:stretch>
            <a:fillRect/>
          </a:stretch>
        </p:blipFill>
        <p:spPr>
          <a:xfrm>
            <a:off x="1187624" y="1268760"/>
            <a:ext cx="6984776" cy="4656517"/>
          </a:xfrm>
          <a:prstGeom prst="rect">
            <a:avLst/>
          </a:prstGeom>
        </p:spPr>
      </p:pic>
      <p:sp>
        <p:nvSpPr>
          <p:cNvPr id="6" name="文字方塊 5"/>
          <p:cNvSpPr txBox="1"/>
          <p:nvPr/>
        </p:nvSpPr>
        <p:spPr>
          <a:xfrm>
            <a:off x="2987824" y="5517232"/>
            <a:ext cx="3384376" cy="369332"/>
          </a:xfrm>
          <a:prstGeom prst="rect">
            <a:avLst/>
          </a:prstGeom>
          <a:noFill/>
        </p:spPr>
        <p:txBody>
          <a:bodyPr wrap="square" rtlCol="0">
            <a:spAutoFit/>
          </a:bodyPr>
          <a:lstStyle/>
          <a:p>
            <a:r>
              <a:rPr lang="zh-TW" altLang="en-US" b="1" dirty="0" smtClean="0">
                <a:solidFill>
                  <a:srgbClr val="FF0000"/>
                </a:solidFill>
              </a:rPr>
              <a:t>對齊地上的紅點</a:t>
            </a:r>
            <a:endParaRPr lang="zh-TW" altLang="en-US"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kern="1200" dirty="0" smtClean="0">
                <a:solidFill>
                  <a:srgbClr val="002060"/>
                </a:solidFill>
                <a:latin typeface="標楷體" pitchFamily="65" charset="-120"/>
                <a:ea typeface="標楷體" pitchFamily="65" charset="-120"/>
              </a:rPr>
              <a:t>放學路隊</a:t>
            </a:r>
          </a:p>
        </p:txBody>
      </p:sp>
      <p:sp>
        <p:nvSpPr>
          <p:cNvPr id="3" name="內容版面配置區 2"/>
          <p:cNvSpPr>
            <a:spLocks noGrp="1"/>
          </p:cNvSpPr>
          <p:nvPr>
            <p:ph idx="1"/>
          </p:nvPr>
        </p:nvSpPr>
        <p:spPr>
          <a:xfrm>
            <a:off x="467544" y="1340768"/>
            <a:ext cx="8363272" cy="4824536"/>
          </a:xfrm>
        </p:spPr>
        <p:txBody>
          <a:bodyPr/>
          <a:lstStyle/>
          <a:p>
            <a:r>
              <a:rPr lang="zh-TW" altLang="en-US" dirty="0" smtClean="0"/>
              <a:t>為舒緩放學時前門壅塞及家中同時有低中年級孩子就學家長久候情形，放學路線調整如下：</a:t>
            </a:r>
            <a:endParaRPr lang="en-US" altLang="zh-TW" dirty="0" smtClean="0"/>
          </a:p>
          <a:p>
            <a:pPr>
              <a:buNone/>
            </a:pPr>
            <a:r>
              <a:rPr lang="en-US" altLang="zh-TW" dirty="0" smtClean="0"/>
              <a:t>1.</a:t>
            </a:r>
            <a:r>
              <a:rPr lang="zh-TW" altLang="en-US" dirty="0" smtClean="0"/>
              <a:t>五六年級接送區到後門，請高年級家長至中順街接送。</a:t>
            </a:r>
            <a:endParaRPr lang="en-US" altLang="zh-TW" dirty="0" smtClean="0"/>
          </a:p>
          <a:p>
            <a:pPr>
              <a:buNone/>
            </a:pPr>
            <a:r>
              <a:rPr lang="en-US" altLang="zh-TW" dirty="0" smtClean="0"/>
              <a:t>2.</a:t>
            </a:r>
            <a:r>
              <a:rPr lang="zh-TW" altLang="en-US" dirty="0" smtClean="0"/>
              <a:t>有兄姊者，弟妹可在穿堂等候兄姊，依兄姊的路隊接送。</a:t>
            </a:r>
            <a:endParaRPr lang="en-US" altLang="zh-TW" dirty="0" smtClean="0"/>
          </a:p>
          <a:p>
            <a:pPr>
              <a:buNone/>
            </a:pPr>
            <a:r>
              <a:rPr lang="en-US" altLang="zh-TW" dirty="0" smtClean="0"/>
              <a:t>3.</a:t>
            </a:r>
            <a:r>
              <a:rPr lang="zh-TW" altLang="en-US" dirty="0" smtClean="0"/>
              <a:t>上學時，後門會</a:t>
            </a:r>
            <a:r>
              <a:rPr lang="zh-TW" altLang="en-US" smtClean="0"/>
              <a:t>在</a:t>
            </a:r>
            <a:r>
              <a:rPr lang="en-US" altLang="zh-TW" smtClean="0"/>
              <a:t>8</a:t>
            </a:r>
            <a:r>
              <a:rPr lang="zh-TW" altLang="en-US"/>
              <a:t>時</a:t>
            </a:r>
            <a:r>
              <a:rPr lang="zh-TW" altLang="en-US" smtClean="0"/>
              <a:t>上鎖</a:t>
            </a:r>
            <a:r>
              <a:rPr lang="zh-TW" altLang="en-US" dirty="0" smtClean="0"/>
              <a:t>，之後到校者請由前門進入。</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anose="03000509000000000000" pitchFamily="65" charset="-120"/>
                <a:ea typeface="標楷體" panose="03000509000000000000" pitchFamily="65" charset="-120"/>
              </a:rPr>
              <a:t>性平會介紹：架構與任務</a:t>
            </a:r>
          </a:p>
        </p:txBody>
      </p:sp>
      <p:sp>
        <p:nvSpPr>
          <p:cNvPr id="3" name="內容版面配置區 2"/>
          <p:cNvSpPr>
            <a:spLocks noGrp="1"/>
          </p:cNvSpPr>
          <p:nvPr>
            <p:ph idx="1"/>
          </p:nvPr>
        </p:nvSpPr>
        <p:spPr>
          <a:xfrm>
            <a:off x="467544" y="1196752"/>
            <a:ext cx="8229600" cy="5472608"/>
          </a:xfrm>
        </p:spPr>
        <p:txBody>
          <a:bodyPr/>
          <a:lstStyle/>
          <a:p>
            <a:pPr>
              <a:buNone/>
            </a:pPr>
            <a:r>
              <a:rPr lang="zh-TW" altLang="en-US" sz="2800" dirty="0" smtClean="0"/>
              <a:t>性別平等教育委員會 </a:t>
            </a:r>
            <a:endParaRPr lang="en-US" altLang="zh-TW" sz="2800" dirty="0" smtClean="0"/>
          </a:p>
          <a:p>
            <a:pPr>
              <a:buNone/>
            </a:pPr>
            <a:r>
              <a:rPr lang="zh-TW" altLang="en-US" sz="2800" dirty="0" smtClean="0"/>
              <a:t>教職員工的義務：</a:t>
            </a:r>
            <a:endParaRPr lang="en-US" altLang="zh-TW" sz="2800" dirty="0" smtClean="0"/>
          </a:p>
          <a:p>
            <a:pPr>
              <a:buNone/>
            </a:pPr>
            <a:r>
              <a:rPr lang="zh-TW" altLang="en-US" sz="2800" dirty="0" smtClean="0"/>
              <a:t>友善校園環境、性平事件定義、處理流程、</a:t>
            </a:r>
            <a:endParaRPr lang="en-US" altLang="zh-TW" sz="2800" dirty="0" smtClean="0"/>
          </a:p>
          <a:p>
            <a:pPr>
              <a:buNone/>
            </a:pPr>
            <a:r>
              <a:rPr lang="zh-TW" altLang="en-US" sz="2800" dirty="0" smtClean="0"/>
              <a:t>通報重要性、裁罰標準、行政處理原則</a:t>
            </a:r>
            <a:endParaRPr lang="en-US" altLang="zh-TW" sz="2800" dirty="0" smtClean="0"/>
          </a:p>
          <a:p>
            <a:pPr>
              <a:buNone/>
            </a:pPr>
            <a:r>
              <a:rPr lang="zh-TW" altLang="en-US" sz="2800" dirty="0" smtClean="0"/>
              <a:t>案例</a:t>
            </a:r>
            <a:r>
              <a:rPr lang="en-US" altLang="zh-TW" sz="2800" dirty="0" smtClean="0"/>
              <a:t>1</a:t>
            </a:r>
            <a:r>
              <a:rPr lang="zh-TW" altLang="en-US" sz="2800" dirty="0" smtClean="0"/>
              <a:t>：生對生</a:t>
            </a:r>
            <a:endParaRPr lang="en-US" altLang="zh-TW" sz="2800" dirty="0" smtClean="0"/>
          </a:p>
          <a:p>
            <a:pPr>
              <a:buNone/>
            </a:pPr>
            <a:r>
              <a:rPr lang="zh-TW" altLang="en-US" sz="2800" dirty="0" smtClean="0"/>
              <a:t>案例</a:t>
            </a:r>
            <a:r>
              <a:rPr lang="en-US" altLang="zh-TW" sz="2800" dirty="0" smtClean="0"/>
              <a:t>2</a:t>
            </a:r>
            <a:r>
              <a:rPr lang="zh-TW" altLang="en-US" sz="2800" dirty="0" smtClean="0"/>
              <a:t>：師對生</a:t>
            </a:r>
            <a:endParaRPr lang="en-US" altLang="zh-TW" sz="2800" dirty="0" smtClean="0"/>
          </a:p>
          <a:p>
            <a:pPr>
              <a:buNone/>
            </a:pPr>
            <a:r>
              <a:rPr lang="zh-TW" altLang="en-US" sz="2800" dirty="0" smtClean="0"/>
              <a:t>案例</a:t>
            </a:r>
            <a:r>
              <a:rPr lang="en-US" altLang="zh-TW" sz="2800" dirty="0" smtClean="0"/>
              <a:t>……</a:t>
            </a:r>
          </a:p>
          <a:p>
            <a:pPr>
              <a:buNone/>
            </a:pPr>
            <a:r>
              <a:rPr lang="zh-TW" altLang="en-US" sz="2800" dirty="0" smtClean="0"/>
              <a:t>涉及法規：性別平等教育法、性別工作平等法、</a:t>
            </a:r>
            <a:r>
              <a:rPr lang="zh-TW" altLang="en-US" sz="2800" dirty="0" smtClean="0">
                <a:hlinkClick r:id="rId2" tooltip="涉性別事件之學校不適任人員通報資訊蒐集及查詢處理利用辦法"/>
              </a:rPr>
              <a:t>涉性別事件之學校不適任人員通報資訊蒐集及查詢處理利用辦法</a:t>
            </a:r>
            <a:r>
              <a:rPr lang="zh-TW" altLang="en-US" sz="2800" dirty="0" smtClean="0"/>
              <a:t>、兒童及少年性剝削防制條例、性騷擾防治法等。</a:t>
            </a:r>
            <a:endParaRPr lang="en-US" altLang="zh-TW" sz="2800" dirty="0" smtClean="0"/>
          </a:p>
          <a:p>
            <a:pPr>
              <a:buNone/>
            </a:pP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anose="03000509000000000000" pitchFamily="65" charset="-120"/>
                <a:ea typeface="標楷體" panose="03000509000000000000" pitchFamily="65" charset="-120"/>
              </a:rPr>
              <a:t>補充報告：有關</a:t>
            </a:r>
            <a:r>
              <a:rPr lang="en-US" altLang="zh-TW" b="1" dirty="0" smtClean="0">
                <a:solidFill>
                  <a:srgbClr val="0070C0"/>
                </a:solidFill>
                <a:latin typeface="標楷體" panose="03000509000000000000" pitchFamily="65" charset="-120"/>
                <a:ea typeface="標楷體" panose="03000509000000000000" pitchFamily="65" charset="-120"/>
              </a:rPr>
              <a:t>【</a:t>
            </a:r>
            <a:r>
              <a:rPr lang="zh-TW" altLang="en-US" b="1" dirty="0" smtClean="0">
                <a:solidFill>
                  <a:srgbClr val="0070C0"/>
                </a:solidFill>
                <a:latin typeface="標楷體" panose="03000509000000000000" pitchFamily="65" charset="-120"/>
                <a:ea typeface="標楷體" panose="03000509000000000000" pitchFamily="65" charset="-120"/>
              </a:rPr>
              <a:t>兒童權利公約</a:t>
            </a:r>
            <a:r>
              <a:rPr lang="en-US" altLang="zh-TW" b="1" dirty="0" smtClean="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None/>
            </a:pPr>
            <a:r>
              <a:rPr lang="en-US" altLang="zh-TW" dirty="0">
                <a:hlinkClick r:id="rId2"/>
              </a:rPr>
              <a:t>https://</a:t>
            </a:r>
            <a:r>
              <a:rPr lang="en-US" altLang="zh-TW" dirty="0" err="1" smtClean="0">
                <a:hlinkClick r:id="rId2"/>
              </a:rPr>
              <a:t>news.hlc.edu.tw</a:t>
            </a:r>
            <a:r>
              <a:rPr lang="en-US" altLang="zh-TW" dirty="0" smtClean="0">
                <a:hlinkClick r:id="rId2"/>
              </a:rPr>
              <a:t>/blank/department/75504</a:t>
            </a:r>
            <a:endParaRPr lang="en-US" altLang="zh-TW" dirty="0" smtClean="0"/>
          </a:p>
          <a:p>
            <a:pPr marL="0" indent="0">
              <a:buNone/>
            </a:pPr>
            <a:r>
              <a:rPr lang="zh-TW" altLang="en-US" dirty="0"/>
              <a:t>善用線上課程</a:t>
            </a:r>
            <a:r>
              <a:rPr lang="en-US" altLang="zh-TW" dirty="0"/>
              <a:t>(e</a:t>
            </a:r>
            <a:r>
              <a:rPr lang="zh-TW" altLang="en-US" dirty="0"/>
              <a:t>等公務園學習學習平臺</a:t>
            </a:r>
            <a:r>
              <a:rPr lang="en-US" altLang="zh-TW" dirty="0" smtClean="0"/>
              <a:t>)</a:t>
            </a:r>
          </a:p>
          <a:p>
            <a:pPr marL="0" indent="0">
              <a:buNone/>
            </a:pPr>
            <a:r>
              <a:rPr lang="en-US" altLang="zh-TW" dirty="0">
                <a:hlinkClick r:id="rId3"/>
              </a:rPr>
              <a:t>https://</a:t>
            </a:r>
            <a:r>
              <a:rPr lang="en-US" altLang="zh-TW" dirty="0" err="1" smtClean="0">
                <a:hlinkClick r:id="rId3"/>
              </a:rPr>
              <a:t>elearn.hrd.gov.tw</a:t>
            </a:r>
            <a:r>
              <a:rPr lang="en-US" altLang="zh-TW" dirty="0" smtClean="0">
                <a:hlinkClick r:id="rId3"/>
              </a:rPr>
              <a:t>/</a:t>
            </a:r>
            <a:r>
              <a:rPr lang="en-US" altLang="zh-TW" dirty="0" err="1" smtClean="0">
                <a:hlinkClick r:id="rId3"/>
              </a:rPr>
              <a:t>mooc</a:t>
            </a:r>
            <a:r>
              <a:rPr lang="en-US" altLang="zh-TW" dirty="0" smtClean="0">
                <a:hlinkClick r:id="rId3"/>
              </a:rPr>
              <a:t>/</a:t>
            </a:r>
            <a:r>
              <a:rPr lang="en-US" altLang="zh-TW" dirty="0" err="1" smtClean="0">
                <a:hlinkClick r:id="rId3"/>
              </a:rPr>
              <a:t>index.php</a:t>
            </a:r>
            <a:endParaRPr lang="en-US" altLang="zh-TW" dirty="0" smtClean="0"/>
          </a:p>
          <a:p>
            <a:pPr marL="0" indent="0">
              <a:buNone/>
            </a:pPr>
            <a:r>
              <a:rPr lang="zh-TW" altLang="en-US" dirty="0"/>
              <a:t>於</a:t>
            </a:r>
            <a:r>
              <a:rPr lang="en-US" altLang="zh-TW" dirty="0"/>
              <a:t>110</a:t>
            </a:r>
            <a:r>
              <a:rPr lang="zh-TW" altLang="en-US" dirty="0"/>
              <a:t>年</a:t>
            </a:r>
            <a:r>
              <a:rPr lang="en-US" altLang="zh-TW" dirty="0"/>
              <a:t>8</a:t>
            </a:r>
            <a:r>
              <a:rPr lang="zh-TW" altLang="en-US" dirty="0"/>
              <a:t>月</a:t>
            </a:r>
            <a:r>
              <a:rPr lang="en-US" altLang="zh-TW" dirty="0"/>
              <a:t>30</a:t>
            </a:r>
            <a:r>
              <a:rPr lang="zh-TW" altLang="en-US" dirty="0"/>
              <a:t>日前</a:t>
            </a:r>
            <a:r>
              <a:rPr lang="zh-TW" altLang="en-US" dirty="0" smtClean="0"/>
              <a:t>完成</a:t>
            </a:r>
            <a:endParaRPr lang="en-US" altLang="zh-TW" dirty="0" smtClean="0"/>
          </a:p>
          <a:p>
            <a:pPr marL="0" indent="0">
              <a:buNone/>
            </a:pPr>
            <a:r>
              <a:rPr lang="zh-TW" altLang="en-US" dirty="0"/>
              <a:t>並</a:t>
            </a:r>
            <a:r>
              <a:rPr lang="zh-TW" altLang="en-US" dirty="0" smtClean="0"/>
              <a:t>將通過證證時數證書</a:t>
            </a:r>
            <a:endParaRPr lang="en-US" altLang="zh-TW" dirty="0" smtClean="0"/>
          </a:p>
          <a:p>
            <a:pPr marL="0" indent="0">
              <a:buNone/>
            </a:pPr>
            <a:r>
              <a:rPr lang="zh-TW" altLang="en-US" dirty="0" smtClean="0"/>
              <a:t>上傳到本校群組相簿</a:t>
            </a:r>
            <a:endParaRPr lang="en-US" altLang="zh-TW" dirty="0" smtClean="0"/>
          </a:p>
          <a:p>
            <a:pPr marL="0" indent="0">
              <a:buNone/>
            </a:pPr>
            <a:endParaRPr lang="zh-TW" altLang="en-US" dirty="0"/>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4077072"/>
            <a:ext cx="3419872" cy="2306016"/>
          </a:xfrm>
          <a:prstGeom prst="rect">
            <a:avLst/>
          </a:prstGeom>
        </p:spPr>
      </p:pic>
    </p:spTree>
    <p:extLst>
      <p:ext uri="{BB962C8B-B14F-4D97-AF65-F5344CB8AC3E}">
        <p14:creationId xmlns:p14="http://schemas.microsoft.com/office/powerpoint/2010/main" val="60058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solidFill>
                  <a:srgbClr val="0070C0"/>
                </a:solidFill>
                <a:latin typeface="書法家中楷體" panose="02010609010101010101" pitchFamily="49" charset="-120"/>
                <a:ea typeface="書法家中楷體" panose="02010609010101010101" pitchFamily="49" charset="-120"/>
              </a:rPr>
              <a:t>簡報結束</a:t>
            </a:r>
            <a:endParaRPr lang="zh-TW" altLang="en-US" b="1" dirty="0">
              <a:solidFill>
                <a:srgbClr val="0070C0"/>
              </a:solidFill>
              <a:latin typeface="書法家中楷體" panose="02010609010101010101" pitchFamily="49" charset="-120"/>
              <a:ea typeface="書法家中楷體" panose="02010609010101010101" pitchFamily="49" charset="-120"/>
            </a:endParaRPr>
          </a:p>
        </p:txBody>
      </p:sp>
      <p:sp>
        <p:nvSpPr>
          <p:cNvPr id="3" name="副標題 2"/>
          <p:cNvSpPr>
            <a:spLocks noGrp="1"/>
          </p:cNvSpPr>
          <p:nvPr>
            <p:ph type="subTitle" idx="1"/>
          </p:nvPr>
        </p:nvSpPr>
        <p:spPr/>
        <p:txBody>
          <a:bodyPr/>
          <a:lstStyle/>
          <a:p>
            <a:r>
              <a:rPr lang="zh-TW" altLang="en-US" sz="4400" b="1" dirty="0" smtClean="0">
                <a:solidFill>
                  <a:srgbClr val="0070C0"/>
                </a:solidFill>
                <a:latin typeface="書法家中楷體" panose="02010609010101010101" pitchFamily="49" charset="-120"/>
                <a:ea typeface="書法家中楷體" panose="02010609010101010101" pitchFamily="49" charset="-120"/>
              </a:rPr>
              <a:t>敬請指教</a:t>
            </a:r>
            <a:endParaRPr lang="zh-TW" altLang="en-US" sz="4400" b="1" dirty="0">
              <a:solidFill>
                <a:srgbClr val="0070C0"/>
              </a:solidFill>
              <a:latin typeface="書法家中楷體" panose="02010609010101010101" pitchFamily="49" charset="-120"/>
              <a:ea typeface="書法家中楷體" panose="02010609010101010101" pitchFamily="49" charset="-120"/>
            </a:endParaRPr>
          </a:p>
        </p:txBody>
      </p:sp>
    </p:spTree>
    <p:extLst>
      <p:ext uri="{BB962C8B-B14F-4D97-AF65-F5344CB8AC3E}">
        <p14:creationId xmlns:p14="http://schemas.microsoft.com/office/powerpoint/2010/main" val="282137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生教業務工作</a:t>
            </a:r>
            <a:r>
              <a:rPr lang="zh-TW" altLang="en-US" sz="6000" b="1" kern="1200" dirty="0">
                <a:solidFill>
                  <a:srgbClr val="002060"/>
                </a:solidFill>
                <a:latin typeface="標楷體" pitchFamily="65" charset="-120"/>
                <a:ea typeface="標楷體" pitchFamily="65" charset="-120"/>
                <a:cs typeface="+mn-cs"/>
              </a:rPr>
              <a:t>條列</a:t>
            </a:r>
          </a:p>
        </p:txBody>
      </p:sp>
      <p:sp>
        <p:nvSpPr>
          <p:cNvPr id="3" name="內容版面配置區 2"/>
          <p:cNvSpPr>
            <a:spLocks noGrp="1"/>
          </p:cNvSpPr>
          <p:nvPr>
            <p:ph idx="1"/>
          </p:nvPr>
        </p:nvSpPr>
        <p:spPr>
          <a:xfrm>
            <a:off x="457200" y="1268760"/>
            <a:ext cx="8229600" cy="4857403"/>
          </a:xfrm>
        </p:spPr>
        <p:txBody>
          <a:bodyPr/>
          <a:lstStyle/>
          <a:p>
            <a:pPr marL="0" indent="0">
              <a:buNone/>
            </a:pPr>
            <a:endParaRPr lang="en-US" altLang="zh-TW" sz="2300" dirty="0" smtClean="0"/>
          </a:p>
          <a:p>
            <a:pPr lvl="0"/>
            <a:r>
              <a:rPr lang="zh-TW" altLang="zh-TW" sz="2300" dirty="0"/>
              <a:t>擬訂及推行各項生活教育計畫事項。</a:t>
            </a:r>
          </a:p>
          <a:p>
            <a:pPr lvl="0"/>
            <a:r>
              <a:rPr lang="zh-TW" altLang="zh-TW" sz="2300" dirty="0"/>
              <a:t>辦理民主法治教育、防範犯罪、防制學生濫用藥物、消除菸害及防制校園暴力、維護校園安全等工作事宜。</a:t>
            </a:r>
          </a:p>
          <a:p>
            <a:pPr lvl="0"/>
            <a:r>
              <a:rPr lang="zh-TW" altLang="zh-TW" sz="2300" dirty="0"/>
              <a:t>擬訂處理學生請假、缺課、中輟、生活常規問題事項。</a:t>
            </a:r>
          </a:p>
          <a:p>
            <a:pPr lvl="0"/>
            <a:r>
              <a:rPr lang="zh-TW" altLang="zh-TW" sz="2300" dirty="0" smtClean="0"/>
              <a:t>學生</a:t>
            </a:r>
            <a:r>
              <a:rPr lang="zh-TW" altLang="zh-TW" sz="2300" dirty="0"/>
              <a:t>品德考查獎懲、秩序禮節、常規</a:t>
            </a:r>
            <a:r>
              <a:rPr lang="zh-TW" altLang="zh-TW" sz="2300" dirty="0" smtClean="0"/>
              <a:t>訓練事項</a:t>
            </a:r>
            <a:r>
              <a:rPr lang="zh-TW" altLang="zh-TW" sz="2300" dirty="0"/>
              <a:t>。</a:t>
            </a:r>
          </a:p>
          <a:p>
            <a:pPr lvl="0"/>
            <a:r>
              <a:rPr lang="zh-TW" altLang="zh-TW" sz="2300" dirty="0" smtClean="0"/>
              <a:t>交通安全、</a:t>
            </a:r>
            <a:r>
              <a:rPr lang="zh-TW" altLang="zh-TW" sz="2300" dirty="0"/>
              <a:t>編排導護</a:t>
            </a:r>
            <a:r>
              <a:rPr lang="zh-TW" altLang="zh-TW" sz="2300" dirty="0" smtClean="0"/>
              <a:t>輪值、</a:t>
            </a:r>
            <a:r>
              <a:rPr lang="zh-TW" altLang="en-US" sz="2300" dirty="0" smtClean="0"/>
              <a:t>愛心商店</a:t>
            </a:r>
            <a:r>
              <a:rPr lang="zh-TW" altLang="zh-TW" sz="2300" dirty="0" smtClean="0"/>
              <a:t>、</a:t>
            </a:r>
            <a:r>
              <a:rPr lang="zh-TW" altLang="en-US" sz="2300" dirty="0"/>
              <a:t>小</a:t>
            </a:r>
            <a:r>
              <a:rPr lang="zh-TW" altLang="en-US" sz="2300" dirty="0" smtClean="0"/>
              <a:t>市長選舉及培訓</a:t>
            </a:r>
            <a:r>
              <a:rPr lang="zh-TW" altLang="zh-TW" sz="2300" dirty="0" smtClean="0"/>
              <a:t>。</a:t>
            </a:r>
            <a:endParaRPr lang="zh-TW" altLang="zh-TW" sz="2300" dirty="0"/>
          </a:p>
          <a:p>
            <a:pPr lvl="0"/>
            <a:r>
              <a:rPr lang="zh-TW" altLang="zh-TW" sz="2300" dirty="0"/>
              <a:t>學校導護</a:t>
            </a:r>
            <a:r>
              <a:rPr lang="zh-TW" altLang="zh-TW" sz="2300" dirty="0" smtClean="0"/>
              <a:t>工作</a:t>
            </a:r>
            <a:r>
              <a:rPr lang="zh-TW" altLang="en-US" sz="2400" dirty="0"/>
              <a:t>、</a:t>
            </a:r>
            <a:r>
              <a:rPr lang="zh-TW" altLang="zh-TW" sz="2300" dirty="0" smtClean="0"/>
              <a:t>各項</a:t>
            </a:r>
            <a:r>
              <a:rPr lang="zh-TW" altLang="zh-TW" sz="2300" dirty="0"/>
              <a:t>防災</a:t>
            </a:r>
            <a:r>
              <a:rPr lang="zh-TW" altLang="zh-TW" sz="2300" dirty="0" smtClean="0"/>
              <a:t>演習</a:t>
            </a:r>
            <a:r>
              <a:rPr lang="zh-TW" altLang="en-US" sz="2400" dirty="0"/>
              <a:t>、</a:t>
            </a:r>
            <a:r>
              <a:rPr lang="zh-TW" altLang="zh-TW" sz="2300" dirty="0" smtClean="0"/>
              <a:t>防護</a:t>
            </a:r>
            <a:r>
              <a:rPr lang="zh-TW" altLang="zh-TW" sz="2300" dirty="0"/>
              <a:t>工作及緊急避難訓練。</a:t>
            </a:r>
          </a:p>
          <a:p>
            <a:pPr lvl="0"/>
            <a:r>
              <a:rPr lang="zh-TW" altLang="zh-TW" sz="2300" dirty="0" smtClean="0"/>
              <a:t>學生</a:t>
            </a:r>
            <a:r>
              <a:rPr lang="zh-TW" altLang="zh-TW" sz="2300" dirty="0"/>
              <a:t>輔導管教辦法、校園安全事件處理</a:t>
            </a:r>
            <a:r>
              <a:rPr lang="zh-TW" altLang="zh-TW" sz="2300" dirty="0" smtClean="0"/>
              <a:t>事項</a:t>
            </a:r>
            <a:r>
              <a:rPr lang="zh-TW" altLang="en-US" sz="2400" dirty="0" smtClean="0"/>
              <a:t>、</a:t>
            </a:r>
            <a:r>
              <a:rPr lang="zh-TW" altLang="zh-TW" sz="2300" dirty="0" smtClean="0"/>
              <a:t>學生</a:t>
            </a:r>
            <a:r>
              <a:rPr lang="zh-TW" altLang="zh-TW" sz="2300" dirty="0"/>
              <a:t>偶發事件。</a:t>
            </a:r>
          </a:p>
          <a:p>
            <a:r>
              <a:rPr lang="zh-TW" altLang="zh-TW" sz="2300" dirty="0"/>
              <a:t>其他臨時交辦事項。</a:t>
            </a:r>
            <a:endParaRPr lang="zh-TW" altLang="en-US" sz="2300" dirty="0"/>
          </a:p>
        </p:txBody>
      </p:sp>
    </p:spTree>
    <p:extLst>
      <p:ext uri="{BB962C8B-B14F-4D97-AF65-F5344CB8AC3E}">
        <p14:creationId xmlns:p14="http://schemas.microsoft.com/office/powerpoint/2010/main" val="184962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4641379"/>
          </a:xfrm>
        </p:spPr>
        <p:txBody>
          <a:bodyPr/>
          <a:lstStyle/>
          <a:p>
            <a:pPr marL="0" indent="0">
              <a:buNone/>
            </a:pPr>
            <a:endParaRPr lang="en-US" altLang="zh-TW" sz="2300" dirty="0" smtClean="0"/>
          </a:p>
          <a:p>
            <a:pPr lvl="0"/>
            <a:r>
              <a:rPr lang="zh-TW" altLang="zh-TW" sz="2300" dirty="0"/>
              <a:t>各項補助業務</a:t>
            </a:r>
            <a:r>
              <a:rPr lang="en-US" altLang="zh-TW" sz="2300" dirty="0" smtClean="0"/>
              <a:t>:</a:t>
            </a:r>
            <a:r>
              <a:rPr lang="zh-TW" altLang="en-US" sz="2300" dirty="0" smtClean="0"/>
              <a:t>教育部學產急難救助</a:t>
            </a:r>
            <a:r>
              <a:rPr lang="zh-TW" altLang="en-US" sz="2300" dirty="0"/>
              <a:t>申請</a:t>
            </a:r>
            <a:r>
              <a:rPr lang="zh-TW" altLang="zh-TW" sz="2300" dirty="0" smtClean="0"/>
              <a:t>、</a:t>
            </a:r>
            <a:r>
              <a:rPr lang="zh-TW" altLang="zh-TW" sz="2300" dirty="0"/>
              <a:t>教育儲蓄專</a:t>
            </a:r>
            <a:r>
              <a:rPr lang="zh-TW" altLang="zh-TW" sz="2300" dirty="0" smtClean="0"/>
              <a:t>戶等</a:t>
            </a:r>
            <a:r>
              <a:rPr lang="zh-TW" altLang="zh-TW" sz="2300" dirty="0"/>
              <a:t>。</a:t>
            </a:r>
          </a:p>
          <a:p>
            <a:pPr lvl="0"/>
            <a:r>
              <a:rPr lang="zh-TW" altLang="zh-TW" sz="2300" dirty="0" smtClean="0"/>
              <a:t>校</a:t>
            </a:r>
            <a:r>
              <a:rPr lang="zh-TW" altLang="zh-TW" sz="2300" dirty="0"/>
              <a:t>內外學生各項才藝</a:t>
            </a:r>
            <a:r>
              <a:rPr lang="zh-TW" altLang="zh-TW" sz="2300" dirty="0" smtClean="0"/>
              <a:t>競賽</a:t>
            </a:r>
            <a:r>
              <a:rPr lang="zh-TW" altLang="en-US" sz="2400" dirty="0" smtClean="0"/>
              <a:t>、兒童節表演</a:t>
            </a:r>
            <a:r>
              <a:rPr lang="zh-TW" altLang="en-US" sz="2400" dirty="0"/>
              <a:t>、 其他表演活動</a:t>
            </a:r>
            <a:r>
              <a:rPr lang="zh-TW" altLang="zh-TW" sz="2300" dirty="0" smtClean="0"/>
              <a:t>。</a:t>
            </a:r>
            <a:endParaRPr lang="zh-TW" altLang="zh-TW" sz="2300" dirty="0"/>
          </a:p>
          <a:p>
            <a:pPr lvl="0"/>
            <a:r>
              <a:rPr lang="zh-TW" altLang="en-US" sz="2300" dirty="0" smtClean="0"/>
              <a:t>中原國小品格之星</a:t>
            </a:r>
            <a:r>
              <a:rPr lang="zh-TW" altLang="zh-TW" sz="2300" dirty="0" smtClean="0"/>
              <a:t>、品德教育宣導 。</a:t>
            </a:r>
            <a:endParaRPr lang="zh-TW" altLang="zh-TW" sz="2300" dirty="0"/>
          </a:p>
          <a:p>
            <a:pPr lvl="0"/>
            <a:r>
              <a:rPr lang="zh-TW" altLang="zh-TW" sz="2300" dirty="0"/>
              <a:t>規劃</a:t>
            </a:r>
            <a:r>
              <a:rPr lang="zh-TW" altLang="zh-TW" sz="2300" dirty="0" smtClean="0"/>
              <a:t>辦理</a:t>
            </a:r>
            <a:r>
              <a:rPr lang="zh-TW" altLang="en-US" sz="2300" dirty="0" smtClean="0"/>
              <a:t>全校上下學期</a:t>
            </a:r>
            <a:r>
              <a:rPr lang="zh-TW" altLang="zh-TW" sz="2300" dirty="0" smtClean="0"/>
              <a:t>校外教學。</a:t>
            </a:r>
            <a:endParaRPr lang="en-US" altLang="zh-TW" sz="2300" dirty="0" smtClean="0"/>
          </a:p>
          <a:p>
            <a:pPr lvl="0"/>
            <a:r>
              <a:rPr lang="zh-TW" altLang="en-US" sz="2300" dirty="0" smtClean="0"/>
              <a:t>教育部</a:t>
            </a:r>
            <a:r>
              <a:rPr lang="zh-TW" altLang="en-US" sz="2300" dirty="0"/>
              <a:t>校園安全暨災害防救通報</a:t>
            </a:r>
            <a:r>
              <a:rPr lang="zh-TW" altLang="en-US" sz="2300" dirty="0" smtClean="0"/>
              <a:t>處理。</a:t>
            </a:r>
            <a:endParaRPr lang="en-US" altLang="zh-TW" sz="2300" dirty="0" smtClean="0"/>
          </a:p>
          <a:p>
            <a:pPr lvl="0"/>
            <a:r>
              <a:rPr lang="zh-TW" altLang="en-US" sz="2300" dirty="0" smtClean="0"/>
              <a:t>各項校園志</a:t>
            </a:r>
            <a:r>
              <a:rPr lang="zh-TW" altLang="en-US" sz="2300" dirty="0"/>
              <a:t>工</a:t>
            </a:r>
            <a:r>
              <a:rPr lang="zh-TW" altLang="en-US" sz="2300" dirty="0" smtClean="0"/>
              <a:t>招募</a:t>
            </a:r>
            <a:r>
              <a:rPr lang="zh-TW" altLang="en-US" sz="2400" dirty="0"/>
              <a:t>、 出缺勤</a:t>
            </a:r>
            <a:r>
              <a:rPr lang="zh-TW" altLang="en-US" sz="2400" dirty="0" smtClean="0"/>
              <a:t>、志願服務評鑑  </a:t>
            </a:r>
            <a:r>
              <a:rPr lang="zh-TW" altLang="en-US" sz="2300" dirty="0" smtClean="0"/>
              <a:t>：</a:t>
            </a:r>
            <a:endParaRPr lang="en-US" altLang="zh-TW" sz="2300" dirty="0" smtClean="0"/>
          </a:p>
          <a:p>
            <a:pPr marL="0" lvl="0" indent="0">
              <a:buNone/>
            </a:pPr>
            <a:r>
              <a:rPr lang="zh-TW" altLang="en-US" sz="2300" dirty="0" smtClean="0"/>
              <a:t>     交通導護志工</a:t>
            </a:r>
            <a:r>
              <a:rPr lang="zh-TW" altLang="en-US" sz="2400" dirty="0" smtClean="0"/>
              <a:t>、</a:t>
            </a:r>
            <a:r>
              <a:rPr lang="zh-TW" altLang="en-US" sz="2400" dirty="0"/>
              <a:t> </a:t>
            </a:r>
            <a:r>
              <a:rPr lang="zh-TW" altLang="en-US" sz="2400" dirty="0" smtClean="0"/>
              <a:t>圖書志工、入班說故事志工 </a:t>
            </a:r>
            <a:r>
              <a:rPr lang="en-US" altLang="zh-TW" sz="2400" dirty="0" smtClean="0"/>
              <a:t>……</a:t>
            </a:r>
            <a:endParaRPr lang="zh-TW" altLang="zh-TW" sz="2300" dirty="0"/>
          </a:p>
          <a:p>
            <a:pPr marL="0" indent="0">
              <a:buNone/>
            </a:pPr>
            <a:endParaRPr lang="zh-TW" altLang="en-US" dirty="0"/>
          </a:p>
        </p:txBody>
      </p:sp>
      <p:sp>
        <p:nvSpPr>
          <p:cNvPr id="4"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訓育業務工作</a:t>
            </a:r>
            <a:r>
              <a:rPr lang="zh-TW" altLang="en-US" sz="6000" b="1" kern="1200" dirty="0">
                <a:solidFill>
                  <a:srgbClr val="002060"/>
                </a:solidFill>
                <a:latin typeface="標楷體" pitchFamily="65" charset="-120"/>
                <a:ea typeface="標楷體" pitchFamily="65" charset="-120"/>
                <a:cs typeface="+mn-cs"/>
              </a:rPr>
              <a:t>條列</a:t>
            </a:r>
          </a:p>
        </p:txBody>
      </p:sp>
    </p:spTree>
    <p:extLst>
      <p:ext uri="{BB962C8B-B14F-4D97-AF65-F5344CB8AC3E}">
        <p14:creationId xmlns:p14="http://schemas.microsoft.com/office/powerpoint/2010/main" val="17736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z="2300" dirty="0" smtClean="0"/>
              <a:t>輔導相關公文</a:t>
            </a:r>
            <a:r>
              <a:rPr lang="zh-TW" altLang="en-US" sz="2300" dirty="0"/>
              <a:t>簽</a:t>
            </a:r>
            <a:r>
              <a:rPr lang="zh-TW" altLang="en-US" sz="2300" dirty="0" smtClean="0"/>
              <a:t>辦。</a:t>
            </a:r>
            <a:endParaRPr lang="en-US" altLang="zh-TW" sz="2300" dirty="0" smtClean="0"/>
          </a:p>
          <a:p>
            <a:r>
              <a:rPr lang="zh-TW" altLang="en-US" sz="2300" dirty="0"/>
              <a:t>性別</a:t>
            </a:r>
            <a:r>
              <a:rPr lang="zh-TW" altLang="en-US" sz="2300" dirty="0" smtClean="0"/>
              <a:t>平等委員會評選、召開、擔任性平秘書。</a:t>
            </a:r>
            <a:endParaRPr lang="zh-TW" altLang="en-US" sz="2300" dirty="0"/>
          </a:p>
          <a:p>
            <a:r>
              <a:rPr lang="zh-TW" altLang="en-US" sz="2300" dirty="0" smtClean="0"/>
              <a:t>兒少保、家暴、性騷擾與性侵害防治、</a:t>
            </a:r>
            <a:r>
              <a:rPr lang="zh-TW" altLang="en-US" sz="2300" dirty="0"/>
              <a:t>生命</a:t>
            </a:r>
            <a:r>
              <a:rPr lang="zh-TW" altLang="en-US" sz="2300" dirty="0" smtClean="0"/>
              <a:t>教育、中輟生、預防</a:t>
            </a:r>
            <a:r>
              <a:rPr lang="zh-TW" altLang="en-US" sz="2300" dirty="0"/>
              <a:t>自殺</a:t>
            </a:r>
            <a:r>
              <a:rPr lang="zh-TW" altLang="en-US" sz="2300" dirty="0" smtClean="0"/>
              <a:t>防治等。</a:t>
            </a:r>
            <a:endParaRPr lang="zh-TW" altLang="en-US" sz="2300" dirty="0"/>
          </a:p>
          <a:p>
            <a:r>
              <a:rPr lang="zh-TW" altLang="en-US" sz="2300" dirty="0" smtClean="0"/>
              <a:t>規劃</a:t>
            </a:r>
            <a:r>
              <a:rPr lang="zh-TW" altLang="en-US" sz="2300" dirty="0"/>
              <a:t>與執行性別平等</a:t>
            </a:r>
            <a:r>
              <a:rPr lang="zh-TW" altLang="en-US" sz="2300" dirty="0" smtClean="0"/>
              <a:t>教育宣導相關</a:t>
            </a:r>
            <a:r>
              <a:rPr lang="zh-TW" altLang="en-US" sz="2300" dirty="0"/>
              <a:t>活動</a:t>
            </a:r>
            <a:r>
              <a:rPr lang="zh-TW" altLang="en-US" sz="2300" dirty="0" smtClean="0"/>
              <a:t>。</a:t>
            </a:r>
            <a:endParaRPr lang="zh-TW" altLang="en-US" sz="2300" dirty="0"/>
          </a:p>
          <a:p>
            <a:r>
              <a:rPr lang="zh-TW" altLang="en-US" sz="2300" dirty="0" smtClean="0"/>
              <a:t>畢業生升學</a:t>
            </a:r>
            <a:r>
              <a:rPr lang="zh-TW" altLang="en-US" sz="2300" dirty="0"/>
              <a:t>轉</a:t>
            </a:r>
            <a:r>
              <a:rPr lang="zh-TW" altLang="en-US" sz="2300" dirty="0" smtClean="0"/>
              <a:t>銜開會資料銜接等事宜</a:t>
            </a:r>
            <a:r>
              <a:rPr lang="zh-TW" altLang="en-US" sz="2300" dirty="0"/>
              <a:t>。</a:t>
            </a:r>
          </a:p>
          <a:p>
            <a:r>
              <a:rPr lang="zh-TW" altLang="en-US" sz="2300" dirty="0" smtClean="0"/>
              <a:t>終身</a:t>
            </a:r>
            <a:r>
              <a:rPr lang="zh-TW" altLang="en-US" sz="2300" dirty="0"/>
              <a:t>學習等社會教育推動事宜</a:t>
            </a:r>
            <a:r>
              <a:rPr lang="zh-TW" altLang="en-US" sz="2300" dirty="0" smtClean="0"/>
              <a:t>。</a:t>
            </a:r>
            <a:endParaRPr lang="zh-TW" altLang="en-US" sz="2300" dirty="0"/>
          </a:p>
          <a:p>
            <a:pPr marL="0" indent="0">
              <a:buNone/>
            </a:pPr>
            <a:endParaRPr lang="zh-TW" altLang="en-US" dirty="0"/>
          </a:p>
        </p:txBody>
      </p:sp>
      <p:sp>
        <p:nvSpPr>
          <p:cNvPr id="4"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輔導業務工作</a:t>
            </a:r>
            <a:r>
              <a:rPr lang="zh-TW" altLang="en-US" sz="6000" b="1" kern="1200" dirty="0">
                <a:solidFill>
                  <a:srgbClr val="002060"/>
                </a:solidFill>
                <a:latin typeface="標楷體" pitchFamily="65" charset="-120"/>
                <a:ea typeface="標楷體" pitchFamily="65" charset="-120"/>
                <a:cs typeface="+mn-cs"/>
              </a:rPr>
              <a:t>條列</a:t>
            </a:r>
          </a:p>
        </p:txBody>
      </p:sp>
    </p:spTree>
    <p:extLst>
      <p:ext uri="{BB962C8B-B14F-4D97-AF65-F5344CB8AC3E}">
        <p14:creationId xmlns:p14="http://schemas.microsoft.com/office/powerpoint/2010/main" val="8510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lstStyle/>
          <a:p>
            <a:pPr marL="0" indent="0">
              <a:buNone/>
            </a:pPr>
            <a:r>
              <a:rPr lang="zh-TW" altLang="en-US" sz="2300" dirty="0" smtClean="0"/>
              <a:t>●推展學校年度環境</a:t>
            </a:r>
            <a:r>
              <a:rPr lang="zh-TW" altLang="en-US" sz="2300" dirty="0"/>
              <a:t>教育</a:t>
            </a:r>
            <a:r>
              <a:rPr lang="zh-TW" altLang="en-US" sz="2300" dirty="0" smtClean="0"/>
              <a:t>計畫，排定</a:t>
            </a:r>
            <a:r>
              <a:rPr lang="zh-TW" altLang="en-US" sz="2300" dirty="0"/>
              <a:t>環境教育活動工作期程。</a:t>
            </a:r>
            <a:endParaRPr lang="en-US" altLang="zh-TW" sz="2300" dirty="0" smtClean="0"/>
          </a:p>
          <a:p>
            <a:pPr marL="0" indent="0">
              <a:buNone/>
            </a:pPr>
            <a:r>
              <a:rPr lang="zh-TW" altLang="en-US" sz="2300" dirty="0"/>
              <a:t>●</a:t>
            </a:r>
            <a:r>
              <a:rPr lang="zh-TW" altLang="en-US" sz="2300" dirty="0" smtClean="0"/>
              <a:t>召開學校環教會議，</a:t>
            </a:r>
            <a:r>
              <a:rPr lang="zh-TW" altLang="en-US" sz="2300" dirty="0"/>
              <a:t>整合各處室經費與資源，並作成效檢討</a:t>
            </a:r>
            <a:r>
              <a:rPr lang="zh-TW" altLang="en-US" sz="2300" dirty="0" smtClean="0"/>
              <a:t>。</a:t>
            </a:r>
            <a:endParaRPr lang="en-US" altLang="zh-TW" sz="2300" dirty="0" smtClean="0"/>
          </a:p>
          <a:p>
            <a:pPr marL="0" indent="0">
              <a:buNone/>
            </a:pPr>
            <a:r>
              <a:rPr lang="zh-TW" altLang="en-US" sz="2300" dirty="0"/>
              <a:t>●</a:t>
            </a:r>
            <a:r>
              <a:rPr lang="zh-TW" altLang="en-US" sz="2300" dirty="0" smtClean="0"/>
              <a:t>建置環境</a:t>
            </a:r>
            <a:r>
              <a:rPr lang="zh-TW" altLang="en-US" sz="2300" dirty="0"/>
              <a:t>教育分享</a:t>
            </a:r>
            <a:r>
              <a:rPr lang="zh-TW" altLang="en-US" sz="2300" dirty="0" smtClean="0"/>
              <a:t>平台並時常更新資訊。</a:t>
            </a:r>
            <a:endParaRPr lang="en-US" altLang="zh-TW" sz="2300" dirty="0" smtClean="0"/>
          </a:p>
          <a:p>
            <a:pPr marL="0" indent="0">
              <a:buNone/>
            </a:pPr>
            <a:r>
              <a:rPr lang="zh-TW" altLang="en-US" sz="2400" dirty="0"/>
              <a:t>●</a:t>
            </a:r>
            <a:r>
              <a:rPr lang="zh-TW" altLang="en-US" sz="2400" dirty="0" smtClean="0"/>
              <a:t>教育部</a:t>
            </a:r>
            <a:r>
              <a:rPr lang="zh-TW" altLang="en-US" sz="2400" dirty="0"/>
              <a:t>綠色學校夥伴網絡</a:t>
            </a:r>
            <a:r>
              <a:rPr lang="zh-TW" altLang="en-US" sz="2400" dirty="0" smtClean="0"/>
              <a:t>計畫登錄教學活動。</a:t>
            </a:r>
            <a:endParaRPr lang="en-US" altLang="zh-TW" sz="2400" dirty="0" smtClean="0"/>
          </a:p>
          <a:p>
            <a:pPr marL="0" indent="0">
              <a:buNone/>
            </a:pPr>
            <a:r>
              <a:rPr lang="zh-TW" altLang="en-US" sz="2400" dirty="0"/>
              <a:t>●</a:t>
            </a:r>
            <a:r>
              <a:rPr lang="zh-TW" altLang="en-US" sz="2400" dirty="0" smtClean="0"/>
              <a:t>環保署環教終身</a:t>
            </a:r>
            <a:r>
              <a:rPr lang="zh-TW" altLang="en-US" sz="2400" dirty="0"/>
              <a:t>學習網</a:t>
            </a:r>
            <a:r>
              <a:rPr lang="zh-TW" altLang="en-US" sz="2400" dirty="0" smtClean="0"/>
              <a:t>登錄全校教職員工生學習</a:t>
            </a:r>
            <a:r>
              <a:rPr lang="zh-TW" altLang="en-US" sz="2400" dirty="0"/>
              <a:t>時</a:t>
            </a:r>
            <a:r>
              <a:rPr lang="zh-TW" altLang="en-US" sz="2400" dirty="0" smtClean="0"/>
              <a:t>數。</a:t>
            </a:r>
            <a:endParaRPr lang="en-US" altLang="zh-TW" sz="2400" dirty="0" smtClean="0"/>
          </a:p>
          <a:p>
            <a:pPr marL="0" indent="0">
              <a:buNone/>
            </a:pPr>
            <a:r>
              <a:rPr lang="zh-TW" altLang="en-US" sz="2400" dirty="0"/>
              <a:t>●</a:t>
            </a:r>
            <a:r>
              <a:rPr lang="zh-TW" altLang="en-US" sz="2400" dirty="0" smtClean="0"/>
              <a:t>遴選及訓練學生參加環境知識擂台賽。</a:t>
            </a:r>
            <a:endParaRPr lang="en-US" altLang="zh-TW" sz="2300" dirty="0" smtClean="0"/>
          </a:p>
          <a:p>
            <a:pPr marL="0" indent="0">
              <a:buNone/>
            </a:pPr>
            <a:r>
              <a:rPr lang="zh-TW" altLang="en-US" sz="2400" dirty="0"/>
              <a:t>●</a:t>
            </a:r>
            <a:r>
              <a:rPr lang="zh-TW" altLang="en-US" sz="2400" dirty="0" smtClean="0"/>
              <a:t>結合</a:t>
            </a:r>
            <a:r>
              <a:rPr lang="zh-TW" altLang="en-US" sz="2400" dirty="0"/>
              <a:t>學生家長或民間團體辦理校內環境教育</a:t>
            </a:r>
            <a:r>
              <a:rPr lang="zh-TW" altLang="en-US" sz="2400" dirty="0" smtClean="0"/>
              <a:t>活動。</a:t>
            </a:r>
            <a:endParaRPr lang="en-US" altLang="zh-TW" sz="2400" dirty="0" smtClean="0"/>
          </a:p>
          <a:p>
            <a:pPr marL="0" indent="0">
              <a:buNone/>
            </a:pPr>
            <a:r>
              <a:rPr lang="zh-TW" altLang="en-US" sz="2400" dirty="0" smtClean="0"/>
              <a:t>●其他：任何有關環境教育之節能減碳</a:t>
            </a:r>
            <a:r>
              <a:rPr lang="zh-TW" altLang="en-US" sz="2400" dirty="0" smtClean="0">
                <a:latin typeface="新細明體"/>
                <a:ea typeface="新細明體"/>
              </a:rPr>
              <a:t>、資源回收</a:t>
            </a:r>
            <a:r>
              <a:rPr lang="zh-TW" altLang="en-US" sz="2400" dirty="0" smtClean="0">
                <a:latin typeface="新細明體"/>
              </a:rPr>
              <a:t>、</a:t>
            </a:r>
            <a:r>
              <a:rPr lang="zh-TW" altLang="en-US" sz="2400" dirty="0">
                <a:latin typeface="新細明體"/>
              </a:rPr>
              <a:t> </a:t>
            </a:r>
            <a:r>
              <a:rPr lang="zh-TW" altLang="en-US" sz="2400" dirty="0" smtClean="0">
                <a:latin typeface="新細明體"/>
              </a:rPr>
              <a:t>校園禁用一次性包裝等。</a:t>
            </a:r>
            <a:endParaRPr lang="en-US" altLang="zh-TW" sz="2400" dirty="0" smtClean="0">
              <a:latin typeface="新細明體"/>
            </a:endParaRPr>
          </a:p>
          <a:p>
            <a:pPr marL="0" indent="0">
              <a:buNone/>
            </a:pPr>
            <a:r>
              <a:rPr lang="zh-TW" altLang="en-US" sz="1800" b="1" dirty="0" smtClean="0">
                <a:solidFill>
                  <a:srgbClr val="00B050"/>
                </a:solidFill>
              </a:rPr>
              <a:t>感謝校長和主任指導有方，所有同仁積極努力</a:t>
            </a:r>
            <a:r>
              <a:rPr lang="en-US" altLang="zh-TW" sz="1800" b="1" dirty="0" smtClean="0">
                <a:solidFill>
                  <a:srgbClr val="00B050"/>
                </a:solidFill>
              </a:rPr>
              <a:t>(</a:t>
            </a:r>
            <a:r>
              <a:rPr lang="zh-TW" altLang="en-US" sz="1800" b="1" dirty="0" smtClean="0">
                <a:solidFill>
                  <a:srgbClr val="00B050"/>
                </a:solidFill>
              </a:rPr>
              <a:t>衛生組</a:t>
            </a:r>
            <a:r>
              <a:rPr lang="en-US" altLang="zh-TW" sz="1800" b="1" dirty="0" smtClean="0">
                <a:solidFill>
                  <a:srgbClr val="00B050"/>
                </a:solidFill>
              </a:rPr>
              <a:t>/</a:t>
            </a:r>
            <a:r>
              <a:rPr lang="zh-TW" altLang="en-US" sz="1800" b="1" dirty="0" smtClean="0">
                <a:solidFill>
                  <a:srgbClr val="00B050"/>
                </a:solidFill>
              </a:rPr>
              <a:t>事務組</a:t>
            </a:r>
            <a:r>
              <a:rPr lang="en-US" altLang="zh-TW" sz="1800" b="1" dirty="0" smtClean="0">
                <a:solidFill>
                  <a:srgbClr val="00B050"/>
                </a:solidFill>
              </a:rPr>
              <a:t>/</a:t>
            </a:r>
            <a:r>
              <a:rPr lang="zh-TW" altLang="en-US" sz="1800" b="1" dirty="0" smtClean="0">
                <a:solidFill>
                  <a:srgbClr val="00B050"/>
                </a:solidFill>
              </a:rPr>
              <a:t>各處室主任</a:t>
            </a:r>
            <a:r>
              <a:rPr lang="en-US" altLang="zh-TW" sz="1800" b="1" dirty="0" smtClean="0">
                <a:solidFill>
                  <a:srgbClr val="00B050"/>
                </a:solidFill>
              </a:rPr>
              <a:t>…)</a:t>
            </a:r>
            <a:r>
              <a:rPr lang="zh-TW" altLang="en-US" sz="1800" b="1" dirty="0" smtClean="0">
                <a:solidFill>
                  <a:srgbClr val="00B050"/>
                </a:solidFill>
              </a:rPr>
              <a:t>，</a:t>
            </a:r>
            <a:endParaRPr lang="en-US" altLang="zh-TW" sz="1800" b="1" dirty="0" smtClean="0">
              <a:solidFill>
                <a:srgbClr val="00B050"/>
              </a:solidFill>
            </a:endParaRPr>
          </a:p>
          <a:p>
            <a:pPr marL="0" indent="0">
              <a:buNone/>
            </a:pPr>
            <a:r>
              <a:rPr lang="en-US" altLang="zh-TW" sz="1800" b="1" dirty="0" smtClean="0">
                <a:solidFill>
                  <a:srgbClr val="00B050"/>
                </a:solidFill>
              </a:rPr>
              <a:t>109</a:t>
            </a:r>
            <a:r>
              <a:rPr lang="zh-TW" altLang="en-US" sz="1800" b="1" dirty="0" smtClean="0">
                <a:solidFill>
                  <a:srgbClr val="00B050"/>
                </a:solidFill>
              </a:rPr>
              <a:t>年度本校環教考評獲滿分</a:t>
            </a:r>
            <a:r>
              <a:rPr lang="en-US" altLang="zh-TW" sz="1800" b="1" dirty="0" smtClean="0">
                <a:solidFill>
                  <a:srgbClr val="00B050"/>
                </a:solidFill>
              </a:rPr>
              <a:t>110</a:t>
            </a:r>
            <a:r>
              <a:rPr lang="zh-TW" altLang="en-US" sz="1800" b="1" dirty="0" smtClean="0">
                <a:solidFill>
                  <a:srgbClr val="00B050"/>
                </a:solidFill>
              </a:rPr>
              <a:t>分，期許來年可以繼續保持</a:t>
            </a:r>
            <a:r>
              <a:rPr lang="en-US" altLang="zh-TW" sz="1800" b="1" dirty="0" smtClean="0">
                <a:solidFill>
                  <a:srgbClr val="00B050"/>
                </a:solidFill>
              </a:rPr>
              <a:t>……</a:t>
            </a:r>
            <a:endParaRPr lang="zh-TW" altLang="en-US" sz="1800" b="1" dirty="0">
              <a:solidFill>
                <a:srgbClr val="00B050"/>
              </a:solidFill>
            </a:endParaRPr>
          </a:p>
        </p:txBody>
      </p:sp>
      <p:sp>
        <p:nvSpPr>
          <p:cNvPr id="4"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環境教育業務</a:t>
            </a:r>
            <a:r>
              <a:rPr lang="zh-TW" altLang="en-US" sz="6000" b="1" kern="1200" dirty="0">
                <a:solidFill>
                  <a:srgbClr val="002060"/>
                </a:solidFill>
                <a:latin typeface="標楷體" pitchFamily="65" charset="-120"/>
                <a:ea typeface="標楷體" pitchFamily="65" charset="-120"/>
                <a:cs typeface="+mn-cs"/>
              </a:rPr>
              <a:t>工作條列</a:t>
            </a:r>
          </a:p>
        </p:txBody>
      </p:sp>
    </p:spTree>
    <p:extLst>
      <p:ext uri="{BB962C8B-B14F-4D97-AF65-F5344CB8AC3E}">
        <p14:creationId xmlns:p14="http://schemas.microsoft.com/office/powerpoint/2010/main" val="46355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重要法規辦法介紹</a:t>
            </a:r>
            <a:endParaRPr lang="zh-TW" altLang="en-US" sz="6000" b="1" kern="1200" dirty="0">
              <a:solidFill>
                <a:srgbClr val="002060"/>
              </a:solidFill>
              <a:latin typeface="標楷體" pitchFamily="65" charset="-120"/>
              <a:ea typeface="標楷體" pitchFamily="65" charset="-120"/>
              <a:cs typeface="+mn-cs"/>
            </a:endParaRPr>
          </a:p>
        </p:txBody>
      </p:sp>
      <p:sp>
        <p:nvSpPr>
          <p:cNvPr id="3" name="內容版面配置區 2"/>
          <p:cNvSpPr>
            <a:spLocks noGrp="1"/>
          </p:cNvSpPr>
          <p:nvPr>
            <p:ph idx="1"/>
          </p:nvPr>
        </p:nvSpPr>
        <p:spPr>
          <a:xfrm>
            <a:off x="457200" y="1600200"/>
            <a:ext cx="8229600" cy="4709120"/>
          </a:xfrm>
        </p:spPr>
        <p:txBody>
          <a:bodyPr/>
          <a:lstStyle/>
          <a:p>
            <a:r>
              <a:rPr lang="zh-TW" altLang="en-US" sz="2300" dirty="0" smtClean="0"/>
              <a:t>學生輔導與管教辦法</a:t>
            </a:r>
            <a:endParaRPr lang="en-US" altLang="zh-TW" sz="2300" dirty="0" smtClean="0"/>
          </a:p>
          <a:p>
            <a:r>
              <a:rPr lang="zh-TW" altLang="en-US" sz="2300" dirty="0">
                <a:hlinkClick r:id="rId2"/>
              </a:rPr>
              <a:t>教師違法處罰措施參考</a:t>
            </a:r>
            <a:r>
              <a:rPr lang="zh-TW" altLang="en-US" sz="2300" dirty="0" smtClean="0">
                <a:hlinkClick r:id="rId2"/>
              </a:rPr>
              <a:t>表</a:t>
            </a:r>
            <a:endParaRPr lang="en-US" altLang="zh-TW" sz="2300" dirty="0" smtClean="0"/>
          </a:p>
          <a:p>
            <a:r>
              <a:rPr lang="zh-TW" altLang="zh-TW" sz="2300" dirty="0"/>
              <a:t>兒童權利</a:t>
            </a:r>
            <a:r>
              <a:rPr lang="zh-TW" altLang="zh-TW" sz="2300" dirty="0" smtClean="0"/>
              <a:t>公約</a:t>
            </a:r>
            <a:endParaRPr lang="en-US" altLang="zh-TW" sz="2300" dirty="0" smtClean="0"/>
          </a:p>
          <a:p>
            <a:r>
              <a:rPr lang="zh-TW" altLang="en-US" sz="2300" dirty="0">
                <a:hlinkClick r:id="rId3"/>
              </a:rPr>
              <a:t>性別平等教育</a:t>
            </a:r>
            <a:r>
              <a:rPr lang="zh-TW" altLang="en-US" sz="2300" dirty="0" smtClean="0">
                <a:hlinkClick r:id="rId3"/>
              </a:rPr>
              <a:t>法</a:t>
            </a:r>
            <a:endParaRPr lang="en-US" altLang="zh-TW" sz="2300" dirty="0" smtClean="0"/>
          </a:p>
          <a:p>
            <a:r>
              <a:rPr lang="zh-TW" altLang="en-US" sz="2300" dirty="0"/>
              <a:t>兒童</a:t>
            </a:r>
            <a:r>
              <a:rPr lang="zh-TW" altLang="en-US" sz="2300" dirty="0" smtClean="0"/>
              <a:t>及少年福利與權利保障法</a:t>
            </a:r>
            <a:endParaRPr lang="en-US" altLang="zh-TW" sz="2300" dirty="0" smtClean="0"/>
          </a:p>
          <a:p>
            <a:r>
              <a:rPr lang="zh-TW" altLang="en-US" sz="2300" dirty="0"/>
              <a:t>家庭暴力防治</a:t>
            </a:r>
            <a:r>
              <a:rPr lang="zh-TW" altLang="en-US" sz="2300" dirty="0" smtClean="0"/>
              <a:t>法</a:t>
            </a:r>
            <a:endParaRPr lang="en-US" altLang="zh-TW" sz="2300" dirty="0" smtClean="0"/>
          </a:p>
          <a:p>
            <a:r>
              <a:rPr lang="zh-TW" altLang="en-US" sz="2300" dirty="0"/>
              <a:t>環境教育</a:t>
            </a:r>
            <a:r>
              <a:rPr lang="zh-TW" altLang="en-US" sz="2300" dirty="0" smtClean="0"/>
              <a:t>法</a:t>
            </a:r>
            <a:endParaRPr lang="en-US" altLang="zh-TW" sz="2300" dirty="0" smtClean="0"/>
          </a:p>
          <a:p>
            <a:pPr marL="0" indent="0">
              <a:buNone/>
            </a:pPr>
            <a:r>
              <a:rPr lang="zh-TW" altLang="en-US" sz="2300" dirty="0" smtClean="0"/>
              <a:t>相關文件及最新資訊：</a:t>
            </a:r>
            <a:endParaRPr lang="en-US" altLang="zh-TW" sz="2300" dirty="0" smtClean="0"/>
          </a:p>
          <a:p>
            <a:pPr marL="0" indent="0">
              <a:buNone/>
            </a:pPr>
            <a:r>
              <a:rPr lang="zh-TW" altLang="en-US" sz="2300" dirty="0" smtClean="0"/>
              <a:t>中原校網</a:t>
            </a:r>
            <a:r>
              <a:rPr lang="en-US" altLang="zh-TW" sz="2300" dirty="0" smtClean="0"/>
              <a:t>/</a:t>
            </a:r>
            <a:r>
              <a:rPr lang="zh-TW" altLang="en-US" sz="2300" dirty="0" smtClean="0"/>
              <a:t>檔案下載區</a:t>
            </a:r>
            <a:r>
              <a:rPr lang="en-US" altLang="zh-TW" sz="2300" dirty="0" smtClean="0"/>
              <a:t>/</a:t>
            </a:r>
            <a:r>
              <a:rPr lang="zh-TW" altLang="en-US" sz="2300" dirty="0" smtClean="0"/>
              <a:t>學務處</a:t>
            </a:r>
            <a:r>
              <a:rPr lang="en-US" altLang="zh-TW" sz="2300" dirty="0" smtClean="0"/>
              <a:t>/</a:t>
            </a:r>
            <a:r>
              <a:rPr lang="zh-TW" altLang="en-US" sz="2300" dirty="0" smtClean="0"/>
              <a:t>訓育組</a:t>
            </a:r>
            <a:endParaRPr lang="en-US" altLang="zh-TW" sz="2300" dirty="0" smtClean="0"/>
          </a:p>
          <a:p>
            <a:pPr marL="0" indent="0">
              <a:buNone/>
            </a:pPr>
            <a:r>
              <a:rPr lang="en-US" altLang="zh-TW" sz="1800" dirty="0">
                <a:hlinkClick r:id="rId4"/>
              </a:rPr>
              <a:t>http://</a:t>
            </a:r>
            <a:r>
              <a:rPr lang="en-US" altLang="zh-TW" sz="1800" dirty="0" err="1" smtClean="0">
                <a:hlinkClick r:id="rId4"/>
              </a:rPr>
              <a:t>www.cyps.hlc.edu.tw</a:t>
            </a:r>
            <a:r>
              <a:rPr lang="en-US" altLang="zh-TW" sz="1800" dirty="0" smtClean="0">
                <a:hlinkClick r:id="rId4"/>
              </a:rPr>
              <a:t>/modules/</a:t>
            </a:r>
            <a:r>
              <a:rPr lang="en-US" altLang="zh-TW" sz="1800" dirty="0" err="1" smtClean="0">
                <a:hlinkClick r:id="rId4"/>
              </a:rPr>
              <a:t>tad_uploader</a:t>
            </a:r>
            <a:r>
              <a:rPr lang="en-US" altLang="zh-TW" sz="1800" dirty="0" smtClean="0">
                <a:hlinkClick r:id="rId4"/>
              </a:rPr>
              <a:t>/</a:t>
            </a:r>
            <a:r>
              <a:rPr lang="en-US" altLang="zh-TW" sz="1800" dirty="0" err="1" smtClean="0">
                <a:hlinkClick r:id="rId4"/>
              </a:rPr>
              <a:t>index.php?of_cat_sn</a:t>
            </a:r>
            <a:r>
              <a:rPr lang="en-US" altLang="zh-TW" sz="1800" dirty="0" smtClean="0">
                <a:hlinkClick r:id="rId4"/>
              </a:rPr>
              <a:t>=31</a:t>
            </a:r>
            <a:endParaRPr lang="en-US" altLang="zh-TW" sz="1800" dirty="0" smtClean="0"/>
          </a:p>
          <a:p>
            <a:pPr marL="0" indent="0">
              <a:buNone/>
            </a:pPr>
            <a:r>
              <a:rPr lang="zh-TW" altLang="en-US" sz="2300" dirty="0" smtClean="0"/>
              <a:t>中原環境教育網 </a:t>
            </a:r>
            <a:r>
              <a:rPr lang="en-US" altLang="zh-TW" sz="1800" dirty="0">
                <a:hlinkClick r:id="rId5"/>
              </a:rPr>
              <a:t>http://</a:t>
            </a:r>
            <a:r>
              <a:rPr lang="en-US" altLang="zh-TW" sz="1800" dirty="0" err="1">
                <a:hlinkClick r:id="rId5"/>
              </a:rPr>
              <a:t>teacher.hlc.edu.tw</a:t>
            </a:r>
            <a:r>
              <a:rPr lang="en-US" altLang="zh-TW" sz="1800" dirty="0">
                <a:hlinkClick r:id="rId5"/>
              </a:rPr>
              <a:t>/?</a:t>
            </a:r>
            <a:r>
              <a:rPr lang="en-US" altLang="zh-TW" sz="1800" dirty="0" smtClean="0">
                <a:hlinkClick r:id="rId5"/>
              </a:rPr>
              <a:t>id=1117</a:t>
            </a:r>
            <a:endParaRPr lang="en-US" altLang="zh-TW" sz="1800" dirty="0" smtClean="0"/>
          </a:p>
          <a:p>
            <a:pPr marL="0" indent="0">
              <a:buNone/>
            </a:pPr>
            <a:endParaRPr lang="en-US" altLang="zh-TW" sz="2300" dirty="0" smtClean="0"/>
          </a:p>
          <a:p>
            <a:pPr marL="0" indent="0">
              <a:buNone/>
            </a:pPr>
            <a:endParaRPr lang="en-US" altLang="zh-TW" sz="2300" dirty="0"/>
          </a:p>
          <a:p>
            <a:endParaRPr lang="en-US" altLang="zh-TW" dirty="0" smtClean="0"/>
          </a:p>
          <a:p>
            <a:endParaRPr lang="zh-TW" altLang="en-US" dirty="0"/>
          </a:p>
        </p:txBody>
      </p:sp>
    </p:spTree>
    <p:extLst>
      <p:ext uri="{BB962C8B-B14F-4D97-AF65-F5344CB8AC3E}">
        <p14:creationId xmlns:p14="http://schemas.microsoft.com/office/powerpoint/2010/main" val="153676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hlinkClick r:id="rId2"/>
              </a:rPr>
              <a:t>教師違法處罰措施參考</a:t>
            </a:r>
            <a:r>
              <a:rPr lang="zh-TW" altLang="en-US" b="1" dirty="0" smtClean="0">
                <a:hlinkClick r:id="rId2"/>
              </a:rPr>
              <a:t>表</a:t>
            </a:r>
            <a:endParaRPr lang="zh-TW" altLang="en-US" b="1" dirty="0"/>
          </a:p>
        </p:txBody>
      </p:sp>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0457" y="1600200"/>
            <a:ext cx="7903086" cy="4525963"/>
          </a:xfrm>
        </p:spPr>
      </p:pic>
      <p:sp>
        <p:nvSpPr>
          <p:cNvPr id="4" name="文字方塊 3"/>
          <p:cNvSpPr txBox="1"/>
          <p:nvPr/>
        </p:nvSpPr>
        <p:spPr>
          <a:xfrm>
            <a:off x="1763688" y="5877272"/>
            <a:ext cx="4896544" cy="523220"/>
          </a:xfrm>
          <a:prstGeom prst="rect">
            <a:avLst/>
          </a:prstGeom>
          <a:noFill/>
        </p:spPr>
        <p:txBody>
          <a:bodyPr wrap="square" rtlCol="0">
            <a:spAutoFit/>
          </a:bodyPr>
          <a:lstStyle/>
          <a:p>
            <a:r>
              <a:rPr lang="zh-TW" altLang="en-US" sz="2800" b="1" dirty="0" smtClean="0">
                <a:solidFill>
                  <a:srgbClr val="FF0000"/>
                </a:solidFill>
              </a:rPr>
              <a:t>延伸思考：什麼是公然侮辱？</a:t>
            </a:r>
            <a:endParaRPr lang="zh-TW" altLang="en-US" sz="2800" b="1" dirty="0">
              <a:solidFill>
                <a:srgbClr val="FF0000"/>
              </a:solidFill>
            </a:endParaRPr>
          </a:p>
        </p:txBody>
      </p:sp>
    </p:spTree>
    <p:extLst>
      <p:ext uri="{BB962C8B-B14F-4D97-AF65-F5344CB8AC3E}">
        <p14:creationId xmlns:p14="http://schemas.microsoft.com/office/powerpoint/2010/main" val="285958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b="1" kern="1200" dirty="0" smtClean="0">
                <a:solidFill>
                  <a:srgbClr val="002060"/>
                </a:solidFill>
                <a:latin typeface="標楷體" pitchFamily="65" charset="-120"/>
                <a:ea typeface="標楷體" pitchFamily="65" charset="-120"/>
                <a:cs typeface="+mn-cs"/>
              </a:rPr>
              <a:t>中原品格之星每月票選</a:t>
            </a:r>
          </a:p>
        </p:txBody>
      </p:sp>
      <p:sp>
        <p:nvSpPr>
          <p:cNvPr id="3" name="內容版面配置區 2"/>
          <p:cNvSpPr>
            <a:spLocks noGrp="1"/>
          </p:cNvSpPr>
          <p:nvPr>
            <p:ph idx="1"/>
          </p:nvPr>
        </p:nvSpPr>
        <p:spPr/>
        <p:txBody>
          <a:bodyPr/>
          <a:lstStyle/>
          <a:p>
            <a:r>
              <a:rPr lang="zh-TW" altLang="en-US" sz="2500" dirty="0" smtClean="0"/>
              <a:t>品德核心價值：</a:t>
            </a:r>
            <a:endParaRPr lang="en-US" altLang="zh-TW" sz="2500" dirty="0" smtClean="0"/>
          </a:p>
          <a:p>
            <a:pPr>
              <a:buNone/>
            </a:pPr>
            <a:r>
              <a:rPr lang="zh-TW" altLang="en-US" sz="2500" dirty="0" smtClean="0"/>
              <a:t>   尊重、合作、誠信、負責、關懷、整潔、感恩、自律</a:t>
            </a:r>
            <a:endParaRPr lang="en-US" altLang="zh-TW" sz="2500" dirty="0" smtClean="0"/>
          </a:p>
          <a:p>
            <a:r>
              <a:rPr lang="zh-TW" altLang="en-US" sz="2500" dirty="0" smtClean="0"/>
              <a:t>九月尊重之星、十月合作之星、十一月誠信之星、</a:t>
            </a:r>
            <a:endParaRPr lang="en-US" altLang="zh-TW" sz="2500" dirty="0" smtClean="0"/>
          </a:p>
          <a:p>
            <a:pPr>
              <a:buNone/>
            </a:pPr>
            <a:r>
              <a:rPr lang="zh-TW" altLang="en-US" sz="2500" dirty="0" smtClean="0"/>
              <a:t>   十二月負責之星、三月關懷之星、四月整潔之星</a:t>
            </a:r>
            <a:endParaRPr lang="en-US" altLang="zh-TW" sz="2500" dirty="0" smtClean="0"/>
          </a:p>
          <a:p>
            <a:pPr>
              <a:buNone/>
            </a:pPr>
            <a:r>
              <a:rPr lang="zh-TW" altLang="en-US" sz="2500" dirty="0" smtClean="0"/>
              <a:t>、五月感恩之星、六月自律之星</a:t>
            </a:r>
            <a:endParaRPr lang="en-US" altLang="zh-TW" sz="2500" dirty="0" smtClean="0"/>
          </a:p>
          <a:p>
            <a:pPr>
              <a:buNone/>
            </a:pPr>
            <a:r>
              <a:rPr lang="zh-TW" altLang="en-US" sz="2500" dirty="0" smtClean="0"/>
              <a:t>中原國小校網</a:t>
            </a:r>
            <a:r>
              <a:rPr lang="en-US" altLang="zh-TW" sz="2500" dirty="0" smtClean="0"/>
              <a:t>/</a:t>
            </a:r>
            <a:r>
              <a:rPr lang="zh-TW" altLang="en-US" sz="2500" dirty="0" smtClean="0"/>
              <a:t>檔案下載</a:t>
            </a:r>
            <a:r>
              <a:rPr lang="en-US" altLang="zh-TW" sz="2500" dirty="0" smtClean="0"/>
              <a:t>/</a:t>
            </a:r>
            <a:r>
              <a:rPr lang="zh-TW" altLang="en-US" sz="2500" dirty="0" smtClean="0"/>
              <a:t>訓育組</a:t>
            </a:r>
            <a:r>
              <a:rPr lang="en-US" altLang="zh-TW" sz="2500" dirty="0" smtClean="0"/>
              <a:t>/</a:t>
            </a:r>
            <a:r>
              <a:rPr lang="zh-TW" altLang="en-US" sz="2500" dirty="0" smtClean="0"/>
              <a:t>品格之星</a:t>
            </a:r>
          </a:p>
          <a:p>
            <a:r>
              <a:rPr lang="zh-TW" altLang="en-US" sz="2500" dirty="0" smtClean="0">
                <a:hlinkClick r:id="rId2"/>
              </a:rPr>
              <a:t>品格之星</a:t>
            </a:r>
            <a:r>
              <a:rPr lang="en-US" altLang="zh-TW" sz="2500" dirty="0" smtClean="0">
                <a:hlinkClick r:id="rId2"/>
              </a:rPr>
              <a:t>-</a:t>
            </a:r>
            <a:r>
              <a:rPr lang="zh-TW" altLang="en-US" sz="2500" dirty="0" smtClean="0">
                <a:hlinkClick r:id="rId2"/>
              </a:rPr>
              <a:t>家長和老師留下鼓勵的話</a:t>
            </a:r>
            <a:r>
              <a:rPr lang="en-US" altLang="zh-TW" sz="1800" dirty="0" smtClean="0"/>
              <a:t>http://www.cyps.hlc.edu.tw/modules/tad_uploader/index.php?of_cat_sn=60 </a:t>
            </a:r>
          </a:p>
          <a:p>
            <a:r>
              <a:rPr lang="zh-TW" altLang="en-US" sz="2500" dirty="0" smtClean="0"/>
              <a:t>或</a:t>
            </a:r>
            <a:r>
              <a:rPr lang="zh-TW" altLang="en-US" sz="2500" b="1" dirty="0" smtClean="0"/>
              <a:t>表單連結  </a:t>
            </a:r>
            <a:r>
              <a:rPr lang="en-US" altLang="zh-TW" sz="1800" dirty="0" err="1" smtClean="0"/>
              <a:t>https://forms.gle/8CAj6Zd3y8vdMp7k9</a:t>
            </a:r>
            <a:r>
              <a:rPr lang="en-US" altLang="zh-TW" sz="1800" dirty="0" smtClean="0"/>
              <a:t> (</a:t>
            </a:r>
            <a:r>
              <a:rPr lang="zh-TW" altLang="en-US" sz="1800" dirty="0" smtClean="0"/>
              <a:t>月底會傳給導師</a:t>
            </a:r>
            <a:r>
              <a:rPr lang="en-US" altLang="zh-TW" sz="1800" dirty="0" smtClean="0"/>
              <a:t>)</a:t>
            </a:r>
            <a:r>
              <a:rPr lang="zh-TW" altLang="en-US" dirty="0" smtClean="0"/>
              <a:t/>
            </a:r>
            <a:br>
              <a:rPr lang="zh-TW" altLang="en-US" dirty="0" smtClean="0"/>
            </a:b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500" b="1" kern="1200" dirty="0" smtClean="0">
                <a:solidFill>
                  <a:srgbClr val="002060"/>
                </a:solidFill>
                <a:latin typeface="標楷體" pitchFamily="65" charset="-120"/>
                <a:ea typeface="標楷體" pitchFamily="65" charset="-120"/>
                <a:cs typeface="+mn-cs"/>
              </a:rPr>
              <a:t>輪值導護門口位置</a:t>
            </a:r>
            <a:r>
              <a:rPr lang="en-US" altLang="zh-TW" sz="4500" b="1" kern="1200" dirty="0" smtClean="0">
                <a:solidFill>
                  <a:srgbClr val="002060"/>
                </a:solidFill>
                <a:latin typeface="標楷體" pitchFamily="65" charset="-120"/>
                <a:ea typeface="標楷體" pitchFamily="65" charset="-120"/>
                <a:cs typeface="+mn-cs"/>
              </a:rPr>
              <a:t>-</a:t>
            </a:r>
            <a:r>
              <a:rPr lang="zh-TW" altLang="en-US" sz="4500" b="1" kern="1200" dirty="0" smtClean="0">
                <a:solidFill>
                  <a:srgbClr val="002060"/>
                </a:solidFill>
                <a:latin typeface="標楷體" pitchFamily="65" charset="-120"/>
                <a:ea typeface="標楷體" pitchFamily="65" charset="-120"/>
                <a:cs typeface="+mn-cs"/>
              </a:rPr>
              <a:t>前門導護一</a:t>
            </a:r>
          </a:p>
        </p:txBody>
      </p:sp>
      <p:pic>
        <p:nvPicPr>
          <p:cNvPr id="5" name="圖片 4" descr="P_20200421_075112_vHDR_Auto.jpg"/>
          <p:cNvPicPr>
            <a:picLocks noChangeAspect="1"/>
          </p:cNvPicPr>
          <p:nvPr/>
        </p:nvPicPr>
        <p:blipFill>
          <a:blip r:embed="rId2" cstate="print"/>
          <a:stretch>
            <a:fillRect/>
          </a:stretch>
        </p:blipFill>
        <p:spPr>
          <a:xfrm>
            <a:off x="395536" y="1340768"/>
            <a:ext cx="5472608" cy="2736304"/>
          </a:xfrm>
          <a:prstGeom prst="rect">
            <a:avLst/>
          </a:prstGeom>
        </p:spPr>
      </p:pic>
      <p:cxnSp>
        <p:nvCxnSpPr>
          <p:cNvPr id="7" name="直線單箭頭接點 6" descr="上學時間&#10;"/>
          <p:cNvCxnSpPr/>
          <p:nvPr/>
        </p:nvCxnSpPr>
        <p:spPr>
          <a:xfrm flipH="1">
            <a:off x="2843808" y="1772816"/>
            <a:ext cx="324036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圖片 11" descr="P_20200828_120654_vHDR_Auto.jpg"/>
          <p:cNvPicPr>
            <a:picLocks noChangeAspect="1"/>
          </p:cNvPicPr>
          <p:nvPr/>
        </p:nvPicPr>
        <p:blipFill>
          <a:blip r:embed="rId3" cstate="print"/>
          <a:stretch>
            <a:fillRect/>
          </a:stretch>
        </p:blipFill>
        <p:spPr>
          <a:xfrm>
            <a:off x="5220072" y="4077072"/>
            <a:ext cx="3635896" cy="2512106"/>
          </a:xfrm>
          <a:prstGeom prst="rect">
            <a:avLst/>
          </a:prstGeom>
        </p:spPr>
      </p:pic>
      <p:sp>
        <p:nvSpPr>
          <p:cNvPr id="16" name="文字方塊 15"/>
          <p:cNvSpPr txBox="1"/>
          <p:nvPr/>
        </p:nvSpPr>
        <p:spPr>
          <a:xfrm>
            <a:off x="6228184" y="1556792"/>
            <a:ext cx="2520280" cy="369332"/>
          </a:xfrm>
          <a:prstGeom prst="rect">
            <a:avLst/>
          </a:prstGeom>
          <a:noFill/>
        </p:spPr>
        <p:txBody>
          <a:bodyPr wrap="square" rtlCol="0">
            <a:spAutoFit/>
          </a:bodyPr>
          <a:lstStyle/>
          <a:p>
            <a:r>
              <a:rPr lang="zh-TW" altLang="en-US" b="1" dirty="0" smtClean="0"/>
              <a:t>上學時間</a:t>
            </a:r>
            <a:r>
              <a:rPr lang="en-US" altLang="zh-TW" b="1" dirty="0" smtClean="0"/>
              <a:t>7</a:t>
            </a:r>
            <a:r>
              <a:rPr lang="zh-TW" altLang="en-US" b="1" dirty="0" smtClean="0"/>
              <a:t>：</a:t>
            </a:r>
            <a:r>
              <a:rPr lang="en-US" altLang="zh-TW" b="1" dirty="0" smtClean="0"/>
              <a:t>45-8</a:t>
            </a:r>
            <a:r>
              <a:rPr lang="zh-TW" altLang="en-US" b="1" dirty="0" smtClean="0"/>
              <a:t>：</a:t>
            </a:r>
            <a:r>
              <a:rPr lang="en-US" altLang="zh-TW" b="1" dirty="0" smtClean="0"/>
              <a:t>00</a:t>
            </a:r>
            <a:endParaRPr lang="zh-TW" altLang="en-US" b="1" dirty="0"/>
          </a:p>
        </p:txBody>
      </p:sp>
      <p:sp>
        <p:nvSpPr>
          <p:cNvPr id="18" name="文字方塊 17"/>
          <p:cNvSpPr txBox="1"/>
          <p:nvPr/>
        </p:nvSpPr>
        <p:spPr>
          <a:xfrm>
            <a:off x="2051720" y="5301208"/>
            <a:ext cx="2903359" cy="1200329"/>
          </a:xfrm>
          <a:prstGeom prst="rect">
            <a:avLst/>
          </a:prstGeom>
          <a:noFill/>
        </p:spPr>
        <p:txBody>
          <a:bodyPr wrap="none" rtlCol="0">
            <a:spAutoFit/>
          </a:bodyPr>
          <a:lstStyle/>
          <a:p>
            <a:r>
              <a:rPr lang="zh-TW" altLang="en-US" b="1" dirty="0" smtClean="0"/>
              <a:t>放學時間</a:t>
            </a:r>
            <a:endParaRPr lang="en-US" altLang="zh-TW" b="1" dirty="0" smtClean="0"/>
          </a:p>
          <a:p>
            <a:r>
              <a:rPr lang="zh-TW" altLang="en-US" b="1" dirty="0" smtClean="0"/>
              <a:t>每週一二四</a:t>
            </a:r>
            <a:r>
              <a:rPr lang="en-US" altLang="zh-TW" b="1" dirty="0" smtClean="0"/>
              <a:t>15</a:t>
            </a:r>
            <a:r>
              <a:rPr lang="zh-TW" altLang="en-US" b="1" dirty="0" smtClean="0"/>
              <a:t>：</a:t>
            </a:r>
            <a:r>
              <a:rPr lang="en-US" altLang="zh-TW" b="1" dirty="0" smtClean="0"/>
              <a:t>55-16</a:t>
            </a:r>
            <a:r>
              <a:rPr lang="zh-TW" altLang="en-US" b="1" dirty="0" smtClean="0"/>
              <a:t>：</a:t>
            </a:r>
            <a:r>
              <a:rPr lang="en-US" altLang="zh-TW" b="1" dirty="0" smtClean="0"/>
              <a:t>10</a:t>
            </a:r>
          </a:p>
          <a:p>
            <a:r>
              <a:rPr lang="zh-TW" altLang="en-US" b="1" dirty="0" smtClean="0"/>
              <a:t>每週三</a:t>
            </a:r>
            <a:r>
              <a:rPr lang="en-US" altLang="zh-TW" b="1" dirty="0" smtClean="0"/>
              <a:t>12</a:t>
            </a:r>
            <a:r>
              <a:rPr lang="zh-TW" altLang="en-US" b="1" dirty="0" smtClean="0"/>
              <a:t>：</a:t>
            </a:r>
            <a:r>
              <a:rPr lang="en-US" altLang="zh-TW" b="1" dirty="0" smtClean="0"/>
              <a:t>40-13</a:t>
            </a:r>
            <a:r>
              <a:rPr lang="zh-TW" altLang="en-US" b="1" dirty="0" smtClean="0"/>
              <a:t>：</a:t>
            </a:r>
            <a:r>
              <a:rPr lang="en-US" altLang="zh-TW" b="1" dirty="0" smtClean="0"/>
              <a:t>00</a:t>
            </a:r>
          </a:p>
          <a:p>
            <a:r>
              <a:rPr lang="zh-TW" altLang="en-US" b="1" dirty="0" smtClean="0"/>
              <a:t>每週五</a:t>
            </a:r>
            <a:r>
              <a:rPr lang="en-US" altLang="zh-TW" b="1" dirty="0" smtClean="0"/>
              <a:t>14</a:t>
            </a:r>
            <a:r>
              <a:rPr lang="zh-TW" altLang="en-US" b="1" dirty="0" smtClean="0"/>
              <a:t>：</a:t>
            </a:r>
            <a:r>
              <a:rPr lang="en-US" altLang="zh-TW" b="1" dirty="0" smtClean="0"/>
              <a:t>50-15</a:t>
            </a:r>
            <a:r>
              <a:rPr lang="zh-TW" altLang="en-US" b="1" dirty="0" smtClean="0"/>
              <a:t>：</a:t>
            </a:r>
            <a:r>
              <a:rPr lang="en-US" altLang="zh-TW" b="1" dirty="0" smtClean="0"/>
              <a:t>05</a:t>
            </a:r>
            <a:endParaRPr lang="zh-TW" altLang="en-US" b="1" dirty="0"/>
          </a:p>
        </p:txBody>
      </p:sp>
      <p:cxnSp>
        <p:nvCxnSpPr>
          <p:cNvPr id="20" name="直線單箭頭接點 19"/>
          <p:cNvCxnSpPr/>
          <p:nvPr/>
        </p:nvCxnSpPr>
        <p:spPr>
          <a:xfrm flipV="1">
            <a:off x="4932040" y="5229200"/>
            <a:ext cx="194421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圖片 22" descr="P_20200421_075101_vHDR_Auto_HP.jpg"/>
          <p:cNvPicPr>
            <a:picLocks noChangeAspect="1"/>
          </p:cNvPicPr>
          <p:nvPr/>
        </p:nvPicPr>
        <p:blipFill>
          <a:blip r:embed="rId4" cstate="print"/>
          <a:stretch>
            <a:fillRect/>
          </a:stretch>
        </p:blipFill>
        <p:spPr>
          <a:xfrm>
            <a:off x="395536" y="3068960"/>
            <a:ext cx="3131840" cy="1565920"/>
          </a:xfrm>
          <a:prstGeom prst="rect">
            <a:avLst/>
          </a:prstGeom>
        </p:spPr>
      </p:pic>
      <p:cxnSp>
        <p:nvCxnSpPr>
          <p:cNvPr id="25" name="直線單箭頭接點 24"/>
          <p:cNvCxnSpPr/>
          <p:nvPr/>
        </p:nvCxnSpPr>
        <p:spPr>
          <a:xfrm flipH="1" flipV="1">
            <a:off x="827584" y="3717032"/>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971600" y="4221088"/>
            <a:ext cx="3339376" cy="369332"/>
          </a:xfrm>
          <a:prstGeom prst="rect">
            <a:avLst/>
          </a:prstGeom>
          <a:noFill/>
        </p:spPr>
        <p:txBody>
          <a:bodyPr wrap="none" rtlCol="0">
            <a:spAutoFit/>
          </a:bodyPr>
          <a:lstStyle/>
          <a:p>
            <a:r>
              <a:rPr lang="zh-TW" altLang="en-US" b="1" dirty="0" smtClean="0">
                <a:solidFill>
                  <a:srgbClr val="FF0000"/>
                </a:solidFill>
              </a:rPr>
              <a:t>交通號誌箱</a:t>
            </a:r>
            <a:r>
              <a:rPr lang="en-US" altLang="zh-TW" b="1" dirty="0" smtClean="0">
                <a:solidFill>
                  <a:srgbClr val="FF0000"/>
                </a:solidFill>
              </a:rPr>
              <a:t>(</a:t>
            </a:r>
            <a:r>
              <a:rPr lang="zh-TW" altLang="en-US" b="1" dirty="0" smtClean="0">
                <a:solidFill>
                  <a:srgbClr val="FF0000"/>
                </a:solidFill>
              </a:rPr>
              <a:t>上放學時間要切換</a:t>
            </a:r>
            <a:r>
              <a:rPr lang="en-US" altLang="zh-TW" b="1" dirty="0" smtClean="0">
                <a:solidFill>
                  <a:srgbClr val="FF0000"/>
                </a:solidFill>
              </a:rPr>
              <a:t>)</a:t>
            </a:r>
            <a:endParaRPr lang="zh-TW" altLang="en-US" b="1" dirty="0">
              <a:solidFill>
                <a:srgbClr val="FF0000"/>
              </a:solidFill>
            </a:endParaRPr>
          </a:p>
        </p:txBody>
      </p:sp>
      <p:sp>
        <p:nvSpPr>
          <p:cNvPr id="31" name="文字方塊 30"/>
          <p:cNvSpPr txBox="1"/>
          <p:nvPr/>
        </p:nvSpPr>
        <p:spPr>
          <a:xfrm>
            <a:off x="2051720" y="2636912"/>
            <a:ext cx="1296144" cy="369332"/>
          </a:xfrm>
          <a:prstGeom prst="rect">
            <a:avLst/>
          </a:prstGeom>
          <a:noFill/>
        </p:spPr>
        <p:txBody>
          <a:bodyPr wrap="square" rtlCol="0">
            <a:spAutoFit/>
          </a:bodyPr>
          <a:lstStyle/>
          <a:p>
            <a:r>
              <a:rPr lang="zh-TW" altLang="en-US" b="1" dirty="0" smtClean="0">
                <a:solidFill>
                  <a:srgbClr val="FF0000"/>
                </a:solidFill>
              </a:rPr>
              <a:t>導護老師</a:t>
            </a:r>
            <a:endParaRPr lang="zh-TW" altLang="en-US" b="1" dirty="0">
              <a:solidFill>
                <a:srgbClr val="FF0000"/>
              </a:solidFill>
            </a:endParaRPr>
          </a:p>
        </p:txBody>
      </p:sp>
      <p:sp>
        <p:nvSpPr>
          <p:cNvPr id="32" name="文字方塊 31"/>
          <p:cNvSpPr txBox="1"/>
          <p:nvPr/>
        </p:nvSpPr>
        <p:spPr>
          <a:xfrm>
            <a:off x="4499992" y="2636912"/>
            <a:ext cx="1368152" cy="369332"/>
          </a:xfrm>
          <a:prstGeom prst="rect">
            <a:avLst/>
          </a:prstGeom>
          <a:noFill/>
        </p:spPr>
        <p:txBody>
          <a:bodyPr wrap="square" rtlCol="0">
            <a:spAutoFit/>
          </a:bodyPr>
          <a:lstStyle/>
          <a:p>
            <a:r>
              <a:rPr lang="zh-TW" altLang="en-US" b="1" dirty="0" smtClean="0">
                <a:solidFill>
                  <a:srgbClr val="FF0000"/>
                </a:solidFill>
              </a:rPr>
              <a:t>交通志工</a:t>
            </a:r>
            <a:endParaRPr lang="zh-TW" altLang="en-US" b="1" dirty="0">
              <a:solidFill>
                <a:srgbClr val="FF0000"/>
              </a:solidFill>
            </a:endParaRPr>
          </a:p>
        </p:txBody>
      </p:sp>
    </p:spTree>
  </p:cSld>
  <p:clrMapOvr>
    <a:masterClrMapping/>
  </p:clrMapOvr>
</p:sld>
</file>

<file path=ppt/theme/theme1.xml><?xml version="1.0" encoding="utf-8"?>
<a:theme xmlns:a="http://schemas.openxmlformats.org/drawingml/2006/main" name="市北師到校參訪1091120">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市北師到校參訪1091120</Template>
  <TotalTime>665</TotalTime>
  <Words>1010</Words>
  <Application>Microsoft Office PowerPoint</Application>
  <PresentationFormat>如螢幕大小 (4:3)</PresentationFormat>
  <Paragraphs>107</Paragraphs>
  <Slides>15</Slides>
  <Notes>1</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市北師到校參訪1091120</vt:lpstr>
      <vt:lpstr>PowerPoint 簡報</vt:lpstr>
      <vt:lpstr>生教業務工作條列</vt:lpstr>
      <vt:lpstr>訓育業務工作條列</vt:lpstr>
      <vt:lpstr>輔導業務工作條列</vt:lpstr>
      <vt:lpstr>環境教育業務工作條列</vt:lpstr>
      <vt:lpstr>重要法規辦法介紹</vt:lpstr>
      <vt:lpstr>教師違法處罰措施參考表</vt:lpstr>
      <vt:lpstr>中原品格之星每月票選</vt:lpstr>
      <vt:lpstr>輪值導護門口位置-前門導護一</vt:lpstr>
      <vt:lpstr>輪值導護門口位置-後門導護二</vt:lpstr>
      <vt:lpstr>升旗時班級位置</vt:lpstr>
      <vt:lpstr>放學路隊</vt:lpstr>
      <vt:lpstr>性平會介紹：架構與任務</vt:lpstr>
      <vt:lpstr>補充報告：有關【兒童權利公約】</vt:lpstr>
      <vt:lpstr>簡報結束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53</cp:revision>
  <dcterms:created xsi:type="dcterms:W3CDTF">2020-11-20T03:58:41Z</dcterms:created>
  <dcterms:modified xsi:type="dcterms:W3CDTF">2021-08-19T04:11:18Z</dcterms:modified>
</cp:coreProperties>
</file>