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/pBGjrvygkhkXXrlqYS+W7zp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905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花蓮縣花蓮市中原國民小學</a:t>
            </a:r>
            <a:b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110學年度新進人員訓練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6418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教務處</a:t>
            </a:r>
            <a:endParaRPr sz="6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報告人:研資組長 黃惠琳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教具管理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提供借用清單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>
              <a:buSzPts val="2400"/>
              <a:buNone/>
            </a:pP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>
              <a:buSzPts val="2400"/>
              <a:buNone/>
            </a:pPr>
            <a:endParaRPr lang="en-US" alt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>
              <a:buSzPts val="2400"/>
              <a:buNone/>
            </a:pP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>
              <a:buSzPts val="2400"/>
              <a:buNone/>
            </a:pPr>
            <a:endParaRPr lang="en-US" altLang="zh-TW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資訊設備管理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提供借用清單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zh-TW" altLang="en-US" dirty="0">
              <a:latin typeface="Microsoft JhengHei"/>
              <a:ea typeface="Microsoft JhengHei"/>
              <a:cs typeface="Microsoft JhengHei"/>
            </a:endParaRPr>
          </a:p>
          <a:p>
            <a:pPr marL="228600" indent="-76200">
              <a:spcBef>
                <a:spcPts val="500"/>
              </a:spcBef>
              <a:buSzPts val="2400"/>
              <a:buNone/>
            </a:pP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1.Chromebook-15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台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76200">
              <a:spcBef>
                <a:spcPts val="500"/>
              </a:spcBef>
              <a:buSzPts val="2400"/>
              <a:buNone/>
            </a:pP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2.Surface Go-20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台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76200">
              <a:spcBef>
                <a:spcPts val="500"/>
              </a:spcBef>
              <a:buSzPts val="2400"/>
              <a:buNone/>
            </a:pP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3.Chromebook-30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台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保管人祥傑師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需要借用請洽研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資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資訊設備優先提供學生遠距教學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或教師於課堂供學生使用</a:t>
            </a:r>
            <a:endParaRPr lang="zh-TW" altLang="en-US" dirty="0">
              <a:latin typeface="Microsoft JhengHei"/>
              <a:ea typeface="Microsoft JhengHei"/>
              <a:cs typeface="Microsoft JhengHe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19549" r="70883" b="52689"/>
          <a:stretch/>
        </p:blipFill>
        <p:spPr bwMode="auto">
          <a:xfrm>
            <a:off x="1654127" y="2276872"/>
            <a:ext cx="3691650" cy="212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波斯頓學校學籍代管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學生異動管理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</a:rPr>
              <a:t>(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轉出轉入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</a:rPr>
              <a:t>)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</a:rPr>
              <a:t>學生學籍系統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管理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</a:rPr>
              <a:t>相關訊息轉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知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endParaRPr lang="en-US" dirty="0">
              <a:latin typeface="Microsoft JhengHei"/>
              <a:ea typeface="Microsoft JhengHei"/>
              <a:cs typeface="Microsoft JhengHei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</a:rPr>
              <a:t>獎學金業務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感謝彭怡萍、王政皓兩位老師協助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研資組辦理公文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endParaRPr lang="zh-TW" altLang="en-US" dirty="0">
              <a:latin typeface="Microsoft JhengHei"/>
              <a:ea typeface="Microsoft JhengHei"/>
              <a:cs typeface="Microsoft JhengHei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資訊業務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感謝網管老師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</a:rPr>
              <a:t>-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萬祥傑老師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研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</a:rPr>
              <a:t>資組辦理公文</a:t>
            </a:r>
            <a:endParaRPr dirty="0">
              <a:latin typeface="Microsoft JhengHei"/>
              <a:ea typeface="Microsoft JhengHei"/>
              <a:cs typeface="Microsoft JhengHei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依需求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136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ct val="100000"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研資</a:t>
            </a:r>
            <a:r>
              <a:rPr lang="zh-TW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組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 報告完畢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6418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4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1" name="Google Shape;9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"/>
            <p:cNvPicPr preferRelativeResize="0"/>
            <p:nvPr/>
          </p:nvPicPr>
          <p:blipFill rotWithShape="1">
            <a:blip r:embed="rId4">
              <a:alphaModFix/>
            </a:blip>
            <a:srcRect l="30206" t="26645" r="30619" b="9905"/>
            <a:stretch/>
          </p:blipFill>
          <p:spPr>
            <a:xfrm>
              <a:off x="3672394" y="1825625"/>
              <a:ext cx="4776188" cy="4351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681037"/>
            <a:ext cx="10515600" cy="99747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32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研資組相關辦法</a:t>
            </a:r>
            <a:endParaRPr sz="32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請參閱學校首頁—檔案下載—教務處—研資組—辦法規章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 sz="4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註冊業務: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學生註冊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新生入學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學生異動-轉出轉入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新學年編班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學生畢業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學籍系統</a:t>
            </a:r>
            <a:r>
              <a:rPr lang="zh-TW" sz="2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</a:t>
            </a:r>
            <a:endParaRPr lang="en-US" altLang="zh-TW" sz="28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altLang="en-US" sz="2800" dirty="0">
                <a:latin typeface="Microsoft JhengHei"/>
                <a:ea typeface="Microsoft JhengHei"/>
                <a:sym typeface="Microsoft JhengHei"/>
              </a:rPr>
              <a:t>學籍卡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buSzPct val="100000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每學期開學請於</a:t>
            </a:r>
            <a:r>
              <a:rPr lang="zh-TW" sz="2400" b="1" u="sng" dirty="0">
                <a:latin typeface="Microsoft JhengHei"/>
                <a:ea typeface="Microsoft JhengHei"/>
                <a:cs typeface="Microsoft JhengHei"/>
                <a:sym typeface="Microsoft JhengHei"/>
              </a:rPr>
              <a:t>學籍系統</a:t>
            </a: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更新學生最新家庭狀況、連絡電話、通訊地址等基本資料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buSzPct val="100000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轉入:建議導師在收到轉入生資料後與家長聯繫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buSzPct val="100000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轉出:請家長到</a:t>
            </a:r>
            <a:r>
              <a:rPr lang="zh-TW" sz="2400" b="1" u="sng" dirty="0">
                <a:latin typeface="Microsoft JhengHei"/>
                <a:ea typeface="Microsoft JhengHei"/>
                <a:cs typeface="Microsoft JhengHei"/>
                <a:sym typeface="Microsoft JhengHei"/>
              </a:rPr>
              <a:t>教務處</a:t>
            </a:r>
            <a:r>
              <a:rPr 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填申請表</a:t>
            </a: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,找導師簽名後送至研資組</a:t>
            </a:r>
            <a:r>
              <a:rPr 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相關人員核章後</a:t>
            </a: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會</a:t>
            </a:r>
            <a:r>
              <a:rPr 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通知領取轉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</a:t>
            </a:r>
            <a:r>
              <a:rPr 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證明</a:t>
            </a:r>
            <a:endParaRPr lang="en-US" altLang="zh-TW"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buSzPct val="100000"/>
            </a:pP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學籍卡</a:t>
            </a:r>
            <a:r>
              <a:rPr lang="en-US" alt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請至</a:t>
            </a:r>
            <a:r>
              <a:rPr lang="zh-TW" altLang="en-US" sz="2400" b="1" u="sng" dirty="0">
                <a:latin typeface="Microsoft JhengHei"/>
                <a:ea typeface="Microsoft JhengHei"/>
                <a:cs typeface="Microsoft JhengHei"/>
                <a:sym typeface="Microsoft JhengHei"/>
              </a:rPr>
              <a:t>生活評量系統</a:t>
            </a: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輸入學生出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缺席</a:t>
            </a:r>
            <a:r>
              <a:rPr lang="en-US" alt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請假以節數計算</a:t>
            </a:r>
            <a:r>
              <a:rPr lang="en-US" alt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及導師評語</a:t>
            </a:r>
            <a:r>
              <a:rPr lang="en-US" alt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特殊表現</a:t>
            </a:r>
            <a:r>
              <a:rPr lang="en-US" alt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如小博小碩品格之星等獲獎紀錄</a:t>
            </a:r>
            <a:r>
              <a:rPr lang="en-US" altLang="zh-TW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24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等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lnSpc>
                <a:spcPct val="110000"/>
              </a:lnSpc>
              <a:buSzPct val="100000"/>
            </a:pP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3"/>
          </p:nvPr>
        </p:nvSpPr>
        <p:spPr>
          <a:xfrm>
            <a:off x="7608168" y="1681163"/>
            <a:ext cx="3747220" cy="823912"/>
          </a:xfrm>
        </p:spPr>
        <p:txBody>
          <a:bodyPr/>
          <a:lstStyle/>
          <a:p>
            <a:r>
              <a:rPr lang="zh-TW" altLang="en-US" smtClean="0"/>
              <a:t>務必輸入欄位如左圖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D:\Backup\ADM\Downloads\學籍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-2042"/>
            <a:ext cx="5844540" cy="680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02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zh-TW" sz="2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各項證明文件申請：</a:t>
            </a:r>
            <a:endParaRPr sz="2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在學證明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學期成績證明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畢業成績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證明</a:t>
            </a: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申請流程: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請至</a:t>
            </a:r>
            <a:r>
              <a:rPr lang="zh-TW" b="1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教務處</a:t>
            </a: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領取紙本,先行填寫完畢後送至研資組座位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核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張完成</a:t>
            </a: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後會通知領取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成績管理業務: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學期成績單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期中期末評量成績管理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期中期末評量獎項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頒發</a:t>
            </a:r>
            <a:endParaRPr lang="en-US" altLang="zh-TW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榮譽獎狀頒發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畢業成績計算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成績系統管理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雲端共享-各班成績輸入檔管理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成績輸入:</a:t>
            </a:r>
            <a:endParaRPr dirty="0"/>
          </a:p>
          <a:p>
            <a:pPr marL="685800" lvl="1" indent="-228600">
              <a:buSzPts val="2400"/>
            </a:pP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校務成績</a:t>
            </a:r>
            <a:r>
              <a:rPr lang="zh-TW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系統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(輸入</a:t>
            </a: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自己任教科目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成績,</a:t>
            </a: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期末成績封存時間前完成)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期中期末評量: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雲端</a:t>
            </a:r>
            <a:r>
              <a:rPr lang="zh-TW" altLang="en-US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共享</a:t>
            </a:r>
            <a:r>
              <a:rPr lang="zh-TW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</a:t>
            </a:r>
            <a:r>
              <a:rPr lang="zh-TW" altLang="en-US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由導師協助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所有</a:t>
            </a: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</a:t>
            </a:r>
            <a:r>
              <a:rPr lang="zh-TW" altLang="en-US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成績輸入</a:t>
            </a:r>
            <a:r>
              <a:rPr lang="en-US" alt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請</a:t>
            </a:r>
            <a:r>
              <a:rPr lang="zh-TW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科任老師在批改完成後將成績交給</a:t>
            </a:r>
            <a:r>
              <a:rPr 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導師</a:t>
            </a:r>
            <a:r>
              <a:rPr lang="en-US" altLang="zh-TW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zh-TW" dirty="0">
                <a:latin typeface="Microsoft JhengHei"/>
                <a:ea typeface="Microsoft JhengHei"/>
                <a:cs typeface="Microsoft JhengHei"/>
              </a:rPr>
              <a:t>研習相關業務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buSzPts val="24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依據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</a:rPr>
              <a:t>校務發展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規劃，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</a:rPr>
              <a:t>辦理</a:t>
            </a:r>
            <a:r>
              <a:rPr lang="zh-TW" dirty="0">
                <a:latin typeface="Microsoft JhengHei"/>
                <a:ea typeface="Microsoft JhengHei"/>
                <a:cs typeface="Microsoft JhengHei"/>
              </a:rPr>
              <a:t>校內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</a:rPr>
              <a:t>研習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buSzPts val="24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校外研習資訊轉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知，公佈在學校網站，請時常查閱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buSzPts val="24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務必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派員參加之研習會在群組轉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知。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buSzPts val="24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研資組為教師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在職進修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網校內最高權限。</a:t>
            </a:r>
            <a:endParaRPr lang="zh-TW" alt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buSzPts val="2400"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SzPct val="100000"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校內研習</a:t>
            </a:r>
            <a:r>
              <a:rPr lang="en-US" altLang="zh-TW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zh-TW" altLang="en-US" sz="2600" dirty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buSzPct val="100000"/>
            </a:pP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均為重要研習，依據行事曆時間辦理，原則上除公假外均務必參加</a:t>
            </a:r>
          </a:p>
          <a:p>
            <a:pPr marL="228600" indent="-228600">
              <a:spcBef>
                <a:spcPts val="0"/>
              </a:spcBef>
              <a:buSzPct val="100000"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校外研習須知</a:t>
            </a:r>
            <a:r>
              <a:rPr lang="en-US" altLang="zh-TW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marL="685800" lvl="1" indent="-228600">
              <a:buSzPct val="100000"/>
            </a:pP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研習報名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</a:rPr>
              <a:t>:</a:t>
            </a:r>
            <a:r>
              <a:rPr lang="zh-TW" altLang="en-US" sz="2200" dirty="0" smtClean="0">
                <a:latin typeface="Microsoft JhengHei"/>
                <a:ea typeface="Microsoft JhengHei"/>
                <a:cs typeface="Microsoft JhengHei"/>
              </a:rPr>
              <a:t>參加者請自行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報名</a:t>
            </a:r>
          </a:p>
          <a:p>
            <a:pPr marL="685800" lvl="1" indent="-228600">
              <a:buSzPct val="100000"/>
            </a:pP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公假簽辦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</a:rPr>
              <a:t>: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由學校薦派參加之研習應報名後告知，統一簽辦</a:t>
            </a:r>
            <a:endParaRPr lang="en-US" altLang="zh-TW" sz="2200" dirty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buSzPct val="100000"/>
            </a:pP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薦派參加假日研習請研習後提供研習時數證明，據以辦理補休申請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</a:rPr>
              <a:t>(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補休期限一年內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</a:rPr>
              <a:t>,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寒暑</a:t>
            </a:r>
            <a:r>
              <a:rPr lang="zh-TW" altLang="en-US" sz="2200" dirty="0" smtClean="0">
                <a:latin typeface="Microsoft JhengHei"/>
                <a:ea typeface="Microsoft JhengHei"/>
                <a:cs typeface="Microsoft JhengHei"/>
              </a:rPr>
              <a:t>假參加平日</a:t>
            </a:r>
            <a:r>
              <a:rPr lang="zh-TW" altLang="en-US" sz="2200" dirty="0">
                <a:latin typeface="Microsoft JhengHei"/>
                <a:ea typeface="Microsoft JhengHei"/>
                <a:cs typeface="Microsoft JhengHei"/>
              </a:rPr>
              <a:t>研習無補休</a:t>
            </a:r>
            <a:r>
              <a:rPr lang="en-US" altLang="zh-TW" sz="2200" dirty="0">
                <a:latin typeface="Microsoft JhengHei"/>
                <a:ea typeface="Microsoft JhengHei"/>
                <a:cs typeface="Microsoft JhengHei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zh-TW" altLang="zh-TW" dirty="0">
                <a:latin typeface="Microsoft JhengHei"/>
                <a:ea typeface="Microsoft JhengHei"/>
                <a:cs typeface="Microsoft JhengHei"/>
              </a:rPr>
              <a:t>學習扶助業務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每年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月篩選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測驗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今年疫情關係延後至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月開學後實施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每年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月成長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測驗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每學年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開辦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期學習扶助課程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:</a:t>
            </a:r>
            <a:r>
              <a:rPr lang="zh-TW" altLang="en-US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暑期班</a:t>
            </a:r>
            <a:r>
              <a:rPr lang="en-US" altLang="zh-TW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.</a:t>
            </a:r>
            <a:r>
              <a:rPr lang="zh-TW" altLang="en-US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第一學期班</a:t>
            </a:r>
            <a:r>
              <a:rPr lang="en-US" altLang="zh-TW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.</a:t>
            </a:r>
            <a:r>
              <a:rPr lang="zh-TW" altLang="en-US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寒假班</a:t>
            </a:r>
            <a:r>
              <a:rPr lang="en-US" altLang="zh-TW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.</a:t>
            </a:r>
            <a:r>
              <a:rPr lang="zh-TW" altLang="en-US" sz="1800" dirty="0" smtClean="0">
                <a:latin typeface="Microsoft JhengHei"/>
                <a:ea typeface="Microsoft JhengHei"/>
                <a:cs typeface="Microsoft JhengHei"/>
                <a:sym typeface="Wingdings" pitchFamily="2" charset="2"/>
              </a:rPr>
              <a:t>第二學期班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學習扶助輔導小組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會議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學習扶助訪視評鑑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業務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未入班學生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學習狀況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追蹤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學習扶助科技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化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評量網站、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因材網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內業務帳號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管理</a:t>
            </a:r>
            <a:endParaRPr dirty="0">
              <a:latin typeface="Microsoft JhengHei"/>
              <a:ea typeface="Microsoft JhengHei"/>
              <a:cs typeface="Microsoft JhengHei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請導師協助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參加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會議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平時不定期登入科技化評量網站查閱學生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狀況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學生依據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測驗時程配合參加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測驗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鼓勵學生入班參加課程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未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入班學生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追蹤課業輔導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歡迎本校所有老師加入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學習扶助教師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行列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!!!!!!!!!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indent="-228600">
              <a:spcBef>
                <a:spcPts val="0"/>
              </a:spcBef>
              <a:buSzPts val="2800"/>
            </a:pPr>
            <a:endParaRPr lang="zh-TW" altLang="en-US" dirty="0">
              <a:latin typeface="Microsoft JhengHei"/>
              <a:ea typeface="Microsoft JhengHei"/>
              <a:cs typeface="Microsoft JhengHe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9788" y="45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About研資組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9788" y="1077482"/>
            <a:ext cx="3155163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主要業務介紹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1305897" y="1901394"/>
            <a:ext cx="4790103" cy="40590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教科書相關業務</a:t>
            </a:r>
            <a:r>
              <a:rPr lang="zh-TW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教科書作業簿本系統填報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</a:rPr>
              <a:t>教科書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訂購核銷</a:t>
            </a: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教科書作業簿本整理發放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</a:rPr>
              <a:t>(</a:t>
            </a:r>
            <a:r>
              <a:rPr lang="zh-TW" altLang="en-US" dirty="0" smtClean="0">
                <a:latin typeface="Microsoft JhengHei"/>
                <a:ea typeface="Microsoft JhengHei"/>
                <a:cs typeface="Microsoft JhengHei"/>
              </a:rPr>
              <a:t>感謝吳偉玲老師協助</a:t>
            </a:r>
            <a:r>
              <a:rPr lang="en-US" altLang="zh-TW" dirty="0" smtClean="0">
                <a:latin typeface="Microsoft JhengHei"/>
                <a:ea typeface="Microsoft JhengHei"/>
                <a:cs typeface="Microsoft JhengHei"/>
              </a:rPr>
              <a:t>)</a:t>
            </a:r>
          </a:p>
          <a:p>
            <a:pPr marL="685800" lvl="1" indent="-228600">
              <a:spcBef>
                <a:spcPts val="0"/>
              </a:spcBef>
              <a:buSzPts val="2800"/>
            </a:pPr>
            <a:endParaRPr lang="en-US" altLang="zh-TW" dirty="0" smtClean="0">
              <a:latin typeface="Microsoft JhengHei"/>
              <a:ea typeface="Microsoft JhengHei"/>
              <a:cs typeface="Microsoft JhengHei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dirty="0">
              <a:latin typeface="Microsoft JhengHei"/>
              <a:ea typeface="Microsoft JhengHei"/>
              <a:cs typeface="Microsoft JhengHei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3"/>
          </p:nvPr>
        </p:nvSpPr>
        <p:spPr>
          <a:xfrm>
            <a:off x="6312700" y="1383249"/>
            <a:ext cx="3070997" cy="8239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請協助配合事項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4"/>
          </p:nvPr>
        </p:nvSpPr>
        <p:spPr>
          <a:xfrm>
            <a:off x="6730755" y="2207161"/>
            <a:ext cx="4686777" cy="3684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請導師留意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marL="571500" indent="-228600">
              <a:spcBef>
                <a:spcPts val="0"/>
              </a:spcBef>
              <a:buSzPts val="2800"/>
            </a:pP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學生每學期教科書作業簿本費用由縣政府補助</a:t>
            </a:r>
            <a:r>
              <a:rPr lang="en-US" alt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每生僅一套</a:t>
            </a:r>
            <a:r>
              <a:rPr lang="en-US" alt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若領取後轉學則必須自費購買新的教科書</a:t>
            </a:r>
            <a:r>
              <a:rPr lang="en-US" alt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136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821</Words>
  <Application>Microsoft Office PowerPoint</Application>
  <PresentationFormat>自訂</PresentationFormat>
  <Paragraphs>126</Paragraphs>
  <Slides>12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花蓮縣花蓮市中原國民小學 110學年度新進人員訓練</vt:lpstr>
      <vt:lpstr>PowerPoint 簡報</vt:lpstr>
      <vt:lpstr>About研資組</vt:lpstr>
      <vt:lpstr>PowerPoint 簡報</vt:lpstr>
      <vt:lpstr>About研資組</vt:lpstr>
      <vt:lpstr>About研資組</vt:lpstr>
      <vt:lpstr>About研資組</vt:lpstr>
      <vt:lpstr>About研資組</vt:lpstr>
      <vt:lpstr>About研資組</vt:lpstr>
      <vt:lpstr>About研資組</vt:lpstr>
      <vt:lpstr>About研資組</vt:lpstr>
      <vt:lpstr>研資組 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花蓮縣花蓮市中原國民小學 110學年度新進人員訓練</dc:title>
  <dc:creator>ADM</dc:creator>
  <cp:lastModifiedBy>Art</cp:lastModifiedBy>
  <cp:revision>14</cp:revision>
  <dcterms:created xsi:type="dcterms:W3CDTF">2021-08-05T14:43:13Z</dcterms:created>
  <dcterms:modified xsi:type="dcterms:W3CDTF">2021-08-13T07:58:11Z</dcterms:modified>
</cp:coreProperties>
</file>