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C368-3878-452E-B8AD-584F5AE292E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7B5DE-DB98-4F13-9017-F8F5ADCFA0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C368-3878-452E-B8AD-584F5AE292E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B5DE-DB98-4F13-9017-F8F5ADCFA0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77B5DE-DB98-4F13-9017-F8F5ADCFA0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C368-3878-452E-B8AD-584F5AE292E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C368-3878-452E-B8AD-584F5AE292E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77B5DE-DB98-4F13-9017-F8F5ADCFA0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C368-3878-452E-B8AD-584F5AE292E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7B5DE-DB98-4F13-9017-F8F5ADCFA0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789C368-3878-452E-B8AD-584F5AE292E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B5DE-DB98-4F13-9017-F8F5ADCFA0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C368-3878-452E-B8AD-584F5AE292E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77B5DE-DB98-4F13-9017-F8F5ADCFA0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C368-3878-452E-B8AD-584F5AE292E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77B5DE-DB98-4F13-9017-F8F5ADCFA0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C368-3878-452E-B8AD-584F5AE292E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77B5DE-DB98-4F13-9017-F8F5ADCFA09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7B5DE-DB98-4F13-9017-F8F5ADCFA0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C368-3878-452E-B8AD-584F5AE292E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77B5DE-DB98-4F13-9017-F8F5ADCFA0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789C368-3878-452E-B8AD-584F5AE292E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789C368-3878-452E-B8AD-584F5AE292E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7B5DE-DB98-4F13-9017-F8F5ADCFA09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chemeClr val="tx1"/>
                </a:solidFill>
              </a:rPr>
              <a:t>總務處 文書組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en-US" sz="2400" dirty="0">
                <a:solidFill>
                  <a:schemeClr val="tx1"/>
                </a:solidFill>
              </a:rPr>
              <a:t>報告人</a:t>
            </a:r>
            <a:r>
              <a:rPr lang="zh-TW" altLang="en-US" sz="2400" dirty="0" smtClean="0">
                <a:solidFill>
                  <a:schemeClr val="tx1"/>
                </a:solidFill>
              </a:rPr>
              <a:t>：組長 吳欣承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花蓮縣花蓮市中原國民小學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110</a:t>
            </a:r>
            <a:r>
              <a:rPr lang="zh-TW" altLang="en-US" dirty="0" smtClean="0"/>
              <a:t>學年度新進人員訓練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32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4800" dirty="0" smtClean="0"/>
              <a:t>文書組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文書公文處理</a:t>
            </a:r>
            <a:endParaRPr lang="en-US" altLang="zh-TW" sz="3600" dirty="0" smtClean="0"/>
          </a:p>
          <a:p>
            <a:r>
              <a:rPr lang="zh-TW" altLang="en-US" sz="3600" dirty="0" smtClean="0"/>
              <a:t>各項會議</a:t>
            </a:r>
            <a:r>
              <a:rPr lang="zh-TW" altLang="en-US" sz="3600" dirty="0" smtClean="0"/>
              <a:t>資料</a:t>
            </a:r>
            <a:endParaRPr lang="en-US" altLang="zh-TW" sz="3600" dirty="0" smtClean="0"/>
          </a:p>
          <a:p>
            <a:r>
              <a:rPr lang="zh-TW" altLang="en-US" sz="3600" dirty="0"/>
              <a:t>午餐</a:t>
            </a:r>
            <a:r>
              <a:rPr lang="zh-TW" altLang="en-US" sz="3600" dirty="0" smtClean="0"/>
              <a:t>秘書</a:t>
            </a:r>
            <a:endParaRPr lang="en-US" altLang="zh-TW" sz="3600" dirty="0" smtClean="0"/>
          </a:p>
          <a:p>
            <a:r>
              <a:rPr lang="zh-TW" altLang="en-US" sz="3600" dirty="0"/>
              <a:t>充實人力</a:t>
            </a:r>
          </a:p>
        </p:txBody>
      </p:sp>
    </p:spTree>
    <p:extLst>
      <p:ext uri="{BB962C8B-B14F-4D97-AF65-F5344CB8AC3E}">
        <p14:creationId xmlns:p14="http://schemas.microsoft.com/office/powerpoint/2010/main" val="6991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文書組</a:t>
            </a:r>
            <a:r>
              <a:rPr lang="en-US" altLang="zh-TW" sz="2800" dirty="0" smtClean="0"/>
              <a:t>~</a:t>
            </a:r>
            <a:r>
              <a:rPr lang="zh-TW" altLang="en-US" dirty="0" smtClean="0"/>
              <a:t>文書公文處理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/>
          </a:bodyPr>
          <a:lstStyle/>
          <a:p>
            <a:r>
              <a:rPr lang="zh-TW" altLang="en-US" sz="2800" u="sng" dirty="0" smtClean="0"/>
              <a:t>電子</a:t>
            </a:r>
            <a:r>
              <a:rPr lang="zh-TW" altLang="en-US" sz="2800" dirty="0" smtClean="0"/>
              <a:t>及</a:t>
            </a:r>
            <a:r>
              <a:rPr lang="zh-TW" altLang="en-US" sz="2800" u="sng" dirty="0" smtClean="0"/>
              <a:t>紙本</a:t>
            </a:r>
            <a:r>
              <a:rPr lang="zh-TW" altLang="en-US" sz="2800" dirty="0" smtClean="0"/>
              <a:t>收文後，分文至各承辦人，</a:t>
            </a:r>
            <a:endParaRPr lang="en-US" altLang="zh-TW" sz="2800" dirty="0" smtClean="0"/>
          </a:p>
          <a:p>
            <a:r>
              <a:rPr lang="zh-TW" altLang="en-US" sz="2800" dirty="0" smtClean="0"/>
              <a:t>紙本公文歸檔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每個月月初</a:t>
            </a:r>
            <a:r>
              <a:rPr lang="en-US" altLang="zh-TW" sz="2800" dirty="0" smtClean="0"/>
              <a:t>)</a:t>
            </a:r>
          </a:p>
          <a:p>
            <a:r>
              <a:rPr lang="zh-TW" altLang="en-US" sz="2800" dirty="0" smtClean="0"/>
              <a:t>電子發文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簽稿奉校長核可後，通知發文並告知文號</a:t>
            </a:r>
            <a:r>
              <a:rPr lang="en-US" altLang="zh-TW" sz="2800" dirty="0" smtClean="0"/>
              <a:t>)</a:t>
            </a:r>
          </a:p>
          <a:p>
            <a:r>
              <a:rPr lang="zh-TW" altLang="en-US" sz="2800" dirty="0"/>
              <a:t>紙本</a:t>
            </a:r>
            <a:r>
              <a:rPr lang="zh-TW" altLang="en-US" sz="2800" dirty="0" smtClean="0"/>
              <a:t>公文及其他相關公務文件寄送</a:t>
            </a:r>
            <a:r>
              <a:rPr lang="en-US" altLang="zh-TW" sz="2800" dirty="0" smtClean="0"/>
              <a:t>(</a:t>
            </a:r>
            <a:r>
              <a:rPr lang="zh-TW" altLang="en-US" sz="2800" dirty="0" smtClean="0">
                <a:solidFill>
                  <a:srgbClr val="FF0000"/>
                </a:solidFill>
              </a:rPr>
              <a:t>每周二、四</a:t>
            </a:r>
            <a:r>
              <a:rPr lang="zh-TW" altLang="en-US" sz="2800" dirty="0" smtClean="0"/>
              <a:t>，請盡量以</a:t>
            </a:r>
            <a:r>
              <a:rPr lang="zh-TW" altLang="en-US" sz="2800" u="sng" dirty="0" smtClean="0"/>
              <a:t>小信封</a:t>
            </a:r>
            <a:r>
              <a:rPr lang="zh-TW" altLang="en-US" sz="2800" dirty="0" smtClean="0"/>
              <a:t>裝件、</a:t>
            </a:r>
            <a:r>
              <a:rPr lang="zh-TW" altLang="en-US" sz="2800" u="sng" dirty="0" smtClean="0"/>
              <a:t>普通件</a:t>
            </a:r>
            <a:r>
              <a:rPr lang="zh-TW" altLang="en-US" sz="2800" dirty="0" smtClean="0"/>
              <a:t>寄送，填寫登記簿</a:t>
            </a:r>
            <a:r>
              <a:rPr lang="en-US" altLang="zh-TW" sz="2800" dirty="0" smtClean="0"/>
              <a:t>)</a:t>
            </a:r>
          </a:p>
          <a:p>
            <a:r>
              <a:rPr lang="zh-TW" altLang="en-US" sz="2800" dirty="0" smtClean="0"/>
              <a:t>其他公文系統相關資料設定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5599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文書組</a:t>
            </a:r>
            <a:r>
              <a:rPr lang="en-US" altLang="zh-TW" sz="2800" dirty="0" smtClean="0"/>
              <a:t>~</a:t>
            </a:r>
            <a:r>
              <a:rPr lang="zh-TW" altLang="en-US" dirty="0" smtClean="0"/>
              <a:t>會議資料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每週行政會議紀錄，以及</a:t>
            </a:r>
            <a:r>
              <a:rPr lang="zh-TW" altLang="en-US" sz="2800" dirty="0" smtClean="0">
                <a:solidFill>
                  <a:srgbClr val="FF0000"/>
                </a:solidFill>
              </a:rPr>
              <a:t>教師晨會報告事項</a:t>
            </a:r>
            <a:r>
              <a:rPr lang="zh-TW" altLang="en-US" sz="2800" dirty="0" smtClean="0"/>
              <a:t>內容彙整及公布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本週一上午公佈至群組，請於每週二教師晨會前仔細詳讀</a:t>
            </a:r>
            <a:r>
              <a:rPr lang="en-US" altLang="zh-TW" sz="2800" dirty="0" smtClean="0"/>
              <a:t>)</a:t>
            </a:r>
          </a:p>
          <a:p>
            <a:r>
              <a:rPr lang="zh-TW" altLang="en-US" sz="2800" dirty="0"/>
              <a:t>學期</a:t>
            </a:r>
            <a:r>
              <a:rPr lang="zh-TW" altLang="en-US" sz="2800" dirty="0" smtClean="0"/>
              <a:t>初校務會議各處室</a:t>
            </a:r>
            <a:r>
              <a:rPr lang="zh-TW" altLang="en-US" sz="2800" dirty="0" smtClean="0">
                <a:solidFill>
                  <a:srgbClr val="FF0000"/>
                </a:solidFill>
              </a:rPr>
              <a:t>報告事項</a:t>
            </a:r>
            <a:r>
              <a:rPr lang="zh-TW" altLang="en-US" sz="2800" dirty="0" smtClean="0"/>
              <a:t>以及</a:t>
            </a:r>
            <a:r>
              <a:rPr lang="zh-TW" altLang="en-US" sz="2800" dirty="0" smtClean="0">
                <a:solidFill>
                  <a:srgbClr val="FF0000"/>
                </a:solidFill>
              </a:rPr>
              <a:t>提案討論</a:t>
            </a:r>
            <a:r>
              <a:rPr lang="zh-TW" altLang="en-US" sz="2800" dirty="0" smtClean="0"/>
              <a:t>彙整，並於會議前公佈於校群組，會議進行時擔任紀錄。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71535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文書組</a:t>
            </a:r>
            <a:r>
              <a:rPr lang="en-US" altLang="zh-TW" sz="2800" dirty="0" smtClean="0"/>
              <a:t>~</a:t>
            </a:r>
            <a:r>
              <a:rPr lang="zh-TW" altLang="en-US" sz="3200" dirty="0" smtClean="0"/>
              <a:t>午餐秘書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 smtClean="0"/>
              <a:t>學生午餐管理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   </a:t>
            </a:r>
            <a:r>
              <a:rPr lang="en-US" altLang="zh-TW" sz="2800" dirty="0" smtClean="0"/>
              <a:t>1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學生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素食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人數，停餐事宜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   </a:t>
            </a:r>
            <a:r>
              <a:rPr lang="en-US" altLang="zh-TW" sz="2800" dirty="0" smtClean="0"/>
              <a:t>2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校外教學停餐，代餐辦理、自理午餐補助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</a:t>
            </a:r>
            <a:r>
              <a:rPr lang="zh-TW" altLang="en-US" sz="2800" dirty="0" smtClean="0"/>
              <a:t>  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上班日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日前辦理</a:t>
            </a:r>
            <a:r>
              <a:rPr lang="en-US" altLang="zh-TW" sz="2400" dirty="0" smtClean="0"/>
              <a:t>)</a:t>
            </a:r>
          </a:p>
          <a:p>
            <a:pPr marL="0" indent="0">
              <a:buNone/>
            </a:pPr>
            <a:r>
              <a:rPr lang="zh-TW" altLang="en-US" sz="2800" dirty="0" smtClean="0"/>
              <a:t>   </a:t>
            </a:r>
            <a:r>
              <a:rPr lang="en-US" altLang="zh-TW" sz="2800" dirty="0" smtClean="0"/>
              <a:t>3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午餐減量</a:t>
            </a:r>
            <a:r>
              <a:rPr lang="en-US" altLang="zh-TW" sz="2400" dirty="0"/>
              <a:t>(</a:t>
            </a:r>
            <a:r>
              <a:rPr lang="zh-TW" altLang="en-US" sz="2400" dirty="0"/>
              <a:t>上班</a:t>
            </a:r>
            <a:r>
              <a:rPr lang="zh-TW" altLang="en-US" sz="2400" dirty="0" smtClean="0"/>
              <a:t>日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日</a:t>
            </a:r>
            <a:r>
              <a:rPr lang="zh-TW" altLang="en-US" sz="2400" dirty="0"/>
              <a:t>前辦理</a:t>
            </a:r>
            <a:r>
              <a:rPr lang="en-US" altLang="zh-TW" sz="2400" dirty="0" smtClean="0"/>
              <a:t>)</a:t>
            </a:r>
          </a:p>
          <a:p>
            <a:pPr marL="0" indent="0">
              <a:buNone/>
            </a:pPr>
            <a:r>
              <a:rPr lang="zh-TW" altLang="en-US" sz="2800" dirty="0" smtClean="0"/>
              <a:t>   </a:t>
            </a:r>
            <a:r>
              <a:rPr lang="en-US" altLang="zh-TW" sz="2800" dirty="0" smtClean="0"/>
              <a:t>4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午餐狀況反應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衛生、菜色、口味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，請透過</a:t>
            </a:r>
            <a:r>
              <a:rPr lang="zh-TW" altLang="en-US" sz="2800" dirty="0" smtClean="0"/>
              <a:t>窗口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</a:t>
            </a:r>
            <a:r>
              <a:rPr lang="zh-TW" altLang="en-US" sz="2800" dirty="0" smtClean="0"/>
              <a:t> 反映</a:t>
            </a:r>
            <a:r>
              <a:rPr lang="zh-TW" altLang="en-US" sz="2800" dirty="0" smtClean="0"/>
              <a:t>，勿自行網路公佈評論</a:t>
            </a:r>
            <a:endParaRPr lang="en-US" altLang="zh-TW" sz="2800" dirty="0" smtClean="0"/>
          </a:p>
          <a:p>
            <a:r>
              <a:rPr lang="zh-TW" altLang="en-US" sz="2800" dirty="0"/>
              <a:t>教師午餐</a:t>
            </a:r>
            <a:r>
              <a:rPr lang="zh-TW" altLang="en-US" sz="2800" dirty="0" smtClean="0"/>
              <a:t>受理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登記、停餐</a:t>
            </a:r>
            <a:r>
              <a:rPr lang="en-US" altLang="zh-TW" sz="2000" dirty="0"/>
              <a:t>(</a:t>
            </a:r>
            <a:r>
              <a:rPr lang="zh-TW" altLang="en-US" sz="2000" dirty="0"/>
              <a:t>上班日</a:t>
            </a:r>
            <a:r>
              <a:rPr lang="en-US" altLang="zh-TW" sz="2000" dirty="0"/>
              <a:t>3</a:t>
            </a:r>
            <a:r>
              <a:rPr lang="zh-TW" altLang="en-US" sz="2000" dirty="0" smtClean="0"/>
              <a:t>日前</a:t>
            </a:r>
            <a:r>
              <a:rPr lang="en-US" altLang="zh-TW" sz="2000" dirty="0" smtClean="0"/>
              <a:t>)</a:t>
            </a:r>
            <a:r>
              <a:rPr lang="zh-TW" altLang="en-US" sz="2800" dirty="0" smtClean="0"/>
              <a:t>、收費</a:t>
            </a:r>
            <a:r>
              <a:rPr lang="en-US" altLang="zh-TW" sz="2800" dirty="0" smtClean="0"/>
              <a:t>)</a:t>
            </a:r>
          </a:p>
          <a:p>
            <a:pPr marL="0" indent="0">
              <a:buNone/>
            </a:pPr>
            <a:r>
              <a:rPr lang="zh-TW" altLang="en-US" sz="2800" dirty="0" smtClean="0"/>
              <a:t>   地點：導師於班級、科任老師於特教班，素食於</a:t>
            </a:r>
            <a:r>
              <a:rPr lang="en-US" altLang="zh-TW" sz="2800" dirty="0" smtClean="0"/>
              <a:t>3-3</a:t>
            </a:r>
          </a:p>
          <a:p>
            <a:pPr marL="0" indent="0">
              <a:buNone/>
            </a:pPr>
            <a:r>
              <a:rPr lang="zh-TW" altLang="en-US" sz="2800" dirty="0" smtClean="0"/>
              <a:t>    </a:t>
            </a:r>
            <a:r>
              <a:rPr lang="zh-TW" altLang="en-US" sz="2800" dirty="0" smtClean="0"/>
              <a:t>教室前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98780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何謂</a:t>
            </a:r>
            <a:r>
              <a:rPr lang="en-US" altLang="zh-TW" sz="2800" dirty="0" smtClean="0"/>
              <a:t>”</a:t>
            </a:r>
            <a:r>
              <a:rPr lang="zh-TW" altLang="en-US" sz="2800" dirty="0" smtClean="0"/>
              <a:t>上班日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日前</a:t>
            </a:r>
            <a:r>
              <a:rPr lang="en-US" altLang="zh-TW" sz="2800" dirty="0" smtClean="0"/>
              <a:t>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星期四 → </a:t>
            </a:r>
            <a:r>
              <a:rPr lang="zh-TW" altLang="en-US" sz="2800" dirty="0" smtClean="0">
                <a:solidFill>
                  <a:srgbClr val="FF0000"/>
                </a:solidFill>
              </a:rPr>
              <a:t>星期一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zh-TW" altLang="en-US" sz="2800" dirty="0" smtClean="0"/>
              <a:t>星期五 → </a:t>
            </a:r>
            <a:r>
              <a:rPr lang="zh-TW" altLang="en-US" sz="2800" dirty="0" smtClean="0">
                <a:solidFill>
                  <a:srgbClr val="FF0000"/>
                </a:solidFill>
              </a:rPr>
              <a:t>星期二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zh-TW" altLang="en-US" sz="2800" dirty="0"/>
              <a:t>星期一、二、</a:t>
            </a:r>
            <a:r>
              <a:rPr lang="zh-TW" altLang="en-US" sz="2800" dirty="0" smtClean="0"/>
              <a:t>三 → </a:t>
            </a:r>
            <a:r>
              <a:rPr lang="zh-TW" altLang="en-US" sz="2800" dirty="0" smtClean="0">
                <a:solidFill>
                  <a:srgbClr val="FF0000"/>
                </a:solidFill>
              </a:rPr>
              <a:t>星期五、</a:t>
            </a:r>
            <a:r>
              <a:rPr lang="zh-TW" altLang="en-US" sz="2800" strike="dblStrike" dirty="0" smtClean="0">
                <a:solidFill>
                  <a:srgbClr val="FF0000"/>
                </a:solidFill>
              </a:rPr>
              <a:t>六</a:t>
            </a:r>
            <a:r>
              <a:rPr lang="zh-TW" altLang="en-US" sz="2800" dirty="0" smtClean="0">
                <a:solidFill>
                  <a:srgbClr val="FF0000"/>
                </a:solidFill>
              </a:rPr>
              <a:t>、</a:t>
            </a:r>
            <a:r>
              <a:rPr lang="zh-TW" altLang="en-US" sz="2800" strike="dblStrike" dirty="0" smtClean="0">
                <a:solidFill>
                  <a:srgbClr val="FF0000"/>
                </a:solidFill>
              </a:rPr>
              <a:t>日</a:t>
            </a:r>
            <a:endParaRPr lang="en-US" altLang="zh-TW" sz="2800" strike="dblStrik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</a:rPr>
              <a:t>   </a:t>
            </a:r>
            <a:r>
              <a:rPr lang="en-US" altLang="zh-TW" sz="2800" dirty="0" smtClean="0"/>
              <a:t>※</a:t>
            </a:r>
            <a:r>
              <a:rPr lang="zh-TW" altLang="en-US" sz="2800" dirty="0" smtClean="0"/>
              <a:t>遇休假日，則前一個工作天完成</a:t>
            </a:r>
            <a:endParaRPr lang="en-US" altLang="zh-TW" sz="2800" strike="dblStrike" dirty="0" smtClean="0"/>
          </a:p>
          <a:p>
            <a:pPr marL="0" indent="0">
              <a:buNone/>
            </a:pP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2800" dirty="0" smtClean="0"/>
              <a:t>問題：</a:t>
            </a:r>
            <a:r>
              <a:rPr lang="zh-TW" altLang="en-US" sz="2800" dirty="0"/>
              <a:t>星期一、二、三 → </a:t>
            </a:r>
            <a:r>
              <a:rPr lang="zh-TW" altLang="en-US" sz="2800" dirty="0" smtClean="0"/>
              <a:t>星期五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放假？</a:t>
            </a:r>
            <a:r>
              <a:rPr lang="en-US" altLang="zh-TW" sz="2800" dirty="0" smtClean="0"/>
              <a:t>)</a:t>
            </a:r>
          </a:p>
          <a:p>
            <a:pPr marL="0" indent="0">
              <a:buNone/>
            </a:pPr>
            <a:r>
              <a:rPr lang="zh-TW" altLang="en-US" sz="2800" dirty="0" smtClean="0"/>
              <a:t>            星期四 </a:t>
            </a:r>
            <a:r>
              <a:rPr lang="zh-TW" altLang="en-US" sz="2800" dirty="0"/>
              <a:t>→ </a:t>
            </a:r>
            <a:r>
              <a:rPr lang="zh-TW" altLang="en-US" sz="2800" dirty="0" smtClean="0"/>
              <a:t>星期一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放假？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  </a:t>
            </a:r>
            <a:endParaRPr lang="en-US" altLang="zh-TW" sz="28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7020272" y="414908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 → 星期四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580112" y="467230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 → </a:t>
            </a:r>
            <a:r>
              <a:rPr lang="zh-TW" altLang="en-US" sz="2800" dirty="0"/>
              <a:t>前</a:t>
            </a:r>
            <a:r>
              <a:rPr lang="zh-TW" altLang="en-US" sz="2800" dirty="0" smtClean="0"/>
              <a:t>星期五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2167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文書組</a:t>
            </a:r>
            <a:r>
              <a:rPr lang="en-US" altLang="zh-TW" sz="2800" dirty="0" smtClean="0"/>
              <a:t>~</a:t>
            </a:r>
            <a:r>
              <a:rPr lang="zh-TW" altLang="en-US" sz="3200" dirty="0" smtClean="0"/>
              <a:t>充實人力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充實人力約用人員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黃秀敏小姐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相關行政事宜。</a:t>
            </a:r>
            <a:endParaRPr lang="en-US" altLang="zh-TW" sz="2800" dirty="0" smtClean="0"/>
          </a:p>
          <a:p>
            <a:r>
              <a:rPr lang="zh-TW" altLang="en-US" sz="2800" dirty="0" smtClean="0"/>
              <a:t>支援總務處各項業務，工作項目內容由事務組規劃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87059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168</TotalTime>
  <Words>397</Words>
  <Application>Microsoft Office PowerPoint</Application>
  <PresentationFormat>如螢幕大小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市鎮</vt:lpstr>
      <vt:lpstr>花蓮縣花蓮市中原國民小學 110學年度新進人員訓練</vt:lpstr>
      <vt:lpstr>文書組</vt:lpstr>
      <vt:lpstr>文書組~文書公文處理</vt:lpstr>
      <vt:lpstr>文書組~會議資料</vt:lpstr>
      <vt:lpstr>文書組~午餐秘書</vt:lpstr>
      <vt:lpstr>何謂”上班日3日前”</vt:lpstr>
      <vt:lpstr>文書組~充實人力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花蓮縣花蓮市中原國民小學 110學年度新進人員訓練</dc:title>
  <dc:creator>USER</dc:creator>
  <cp:lastModifiedBy>USER</cp:lastModifiedBy>
  <cp:revision>16</cp:revision>
  <dcterms:created xsi:type="dcterms:W3CDTF">2021-08-05T01:17:48Z</dcterms:created>
  <dcterms:modified xsi:type="dcterms:W3CDTF">2021-08-05T07:19:49Z</dcterms:modified>
</cp:coreProperties>
</file>