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60" r:id="rId4"/>
    <p:sldId id="257" r:id="rId5"/>
    <p:sldId id="267" r:id="rId6"/>
    <p:sldId id="271" r:id="rId7"/>
    <p:sldId id="273" r:id="rId8"/>
    <p:sldId id="268" r:id="rId9"/>
    <p:sldId id="270" r:id="rId10"/>
    <p:sldId id="266" r:id="rId11"/>
    <p:sldId id="275" r:id="rId12"/>
    <p:sldId id="264" r:id="rId13"/>
    <p:sldId id="261" r:id="rId14"/>
    <p:sldId id="258" r:id="rId15"/>
    <p:sldId id="274" r:id="rId16"/>
    <p:sldId id="262" r:id="rId17"/>
    <p:sldId id="259" r:id="rId18"/>
    <p:sldId id="276" r:id="rId19"/>
    <p:sldId id="265" r:id="rId20"/>
    <p:sldId id="26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B8AC5E-C0FE-4D95-AA8C-C44E162192FB}" type="datetimeFigureOut">
              <a:rPr lang="zh-TW" altLang="en-US" smtClean="0"/>
              <a:pPr/>
              <a:t>2019/9/9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B9CA66-E68D-44DD-B967-FC06C3732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1999;&#21999;&#22909;&#36629;&#39686;.mp4" TargetMode="External"/><Relationship Id="rId2" Type="http://schemas.openxmlformats.org/officeDocument/2006/relationships/hyperlink" Target="&#36000;&#36012;%20&#24257;&#25152;&#20351;&#29992;&#28165;&#28500;&#35201;&#38936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ea typeface="標楷體" pitchFamily="65" charset="-120"/>
              </a:rPr>
              <a:t>打掃厠所的要領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/>
          <a:srcRect l="57500" t="45196" r="4191" b="4902"/>
          <a:stretch/>
        </p:blipFill>
        <p:spPr>
          <a:xfrm>
            <a:off x="5508104" y="3212976"/>
            <a:ext cx="3502959" cy="34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>
            <a:off x="133350" y="0"/>
            <a:ext cx="9010650" cy="6699250"/>
          </a:xfrm>
          <a:custGeom>
            <a:avLst/>
            <a:gdLst>
              <a:gd name="connsiteX0" fmla="*/ 6857 w 9010650"/>
              <a:gd name="connsiteY0" fmla="*/ 342519 h 6699250"/>
              <a:gd name="connsiteX1" fmla="*/ 336778 w 9010650"/>
              <a:gd name="connsiteY1" fmla="*/ 12573 h 6699250"/>
              <a:gd name="connsiteX2" fmla="*/ 8690356 w 9010650"/>
              <a:gd name="connsiteY2" fmla="*/ 12573 h 6699250"/>
              <a:gd name="connsiteX3" fmla="*/ 9020175 w 9010650"/>
              <a:gd name="connsiteY3" fmla="*/ 342519 h 6699250"/>
              <a:gd name="connsiteX4" fmla="*/ 9020175 w 9010650"/>
              <a:gd name="connsiteY4" fmla="*/ 6376098 h 6699250"/>
              <a:gd name="connsiteX5" fmla="*/ 8690356 w 9010650"/>
              <a:gd name="connsiteY5" fmla="*/ 6706013 h 6699250"/>
              <a:gd name="connsiteX6" fmla="*/ 336778 w 9010650"/>
              <a:gd name="connsiteY6" fmla="*/ 6706013 h 6699250"/>
              <a:gd name="connsiteX7" fmla="*/ 6857 w 9010650"/>
              <a:gd name="connsiteY7" fmla="*/ 6376098 h 6699250"/>
              <a:gd name="connsiteX8" fmla="*/ 6857 w 9010650"/>
              <a:gd name="connsiteY8" fmla="*/ 342519 h 66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0650" h="6699250">
                <a:moveTo>
                  <a:pt x="6857" y="342519"/>
                </a:moveTo>
                <a:cubicBezTo>
                  <a:pt x="6857" y="160274"/>
                  <a:pt x="154571" y="12573"/>
                  <a:pt x="336778" y="12573"/>
                </a:cubicBezTo>
                <a:lnTo>
                  <a:pt x="8690356" y="12573"/>
                </a:lnTo>
                <a:cubicBezTo>
                  <a:pt x="8872473" y="12573"/>
                  <a:pt x="9020175" y="160274"/>
                  <a:pt x="9020175" y="342519"/>
                </a:cubicBezTo>
                <a:lnTo>
                  <a:pt x="9020175" y="6376098"/>
                </a:lnTo>
                <a:cubicBezTo>
                  <a:pt x="9020175" y="6558305"/>
                  <a:pt x="8872473" y="6706013"/>
                  <a:pt x="8690356" y="6706013"/>
                </a:cubicBezTo>
                <a:lnTo>
                  <a:pt x="336778" y="6706013"/>
                </a:lnTo>
                <a:cubicBezTo>
                  <a:pt x="154571" y="6706013"/>
                  <a:pt x="6857" y="6558305"/>
                  <a:pt x="6857" y="6376098"/>
                </a:cubicBezTo>
                <a:lnTo>
                  <a:pt x="6857" y="342519"/>
                </a:lnTo>
                <a:close/>
              </a:path>
            </a:pathLst>
          </a:custGeom>
          <a:solidFill>
            <a:srgbClr val="00001F">
              <a:alpha val="0"/>
            </a:srgbClr>
          </a:solidFill>
          <a:ln w="63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899592" y="1412776"/>
            <a:ext cx="12748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拖</a:t>
            </a:r>
            <a:endParaRPr lang="zh-CN" altLang="en-US" sz="6000" b="1" spc="-259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1763688" y="452079"/>
            <a:ext cx="667864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CN" sz="2400" b="1" spc="5" dirty="0">
                <a:latin typeface="微軟正黑體" pitchFamily="34" charset="-120"/>
                <a:ea typeface="微軟正黑體" pitchFamily="34" charset="-120"/>
              </a:rPr>
              <a:t>廁所內外地板的垃</a:t>
            </a: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圾掃乾淨，平時用拖把擦拭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spc="-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先拖便間</a:t>
            </a:r>
            <a:r>
              <a:rPr lang="en-US" altLang="zh-CN" sz="2400" b="1" dirty="0" err="1">
                <a:latin typeface="微軟正黑體" pitchFamily="34" charset="-120"/>
                <a:ea typeface="微軟正黑體" pitchFamily="34" charset="-120"/>
              </a:rPr>
              <a:t>地面</a:t>
            </a: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spc="-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，再拖外部地</a:t>
            </a:r>
            <a:r>
              <a:rPr lang="en-US" altLang="zh-CN" sz="2400" b="1" dirty="0" err="1">
                <a:latin typeface="微軟正黑體" pitchFamily="34" charset="-120"/>
                <a:ea typeface="微軟正黑體" pitchFamily="34" charset="-120"/>
              </a:rPr>
              <a:t>地面</a:t>
            </a:r>
            <a:r>
              <a:rPr lang="zh-TW" altLang="en-US" sz="2400" b="1" spc="-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。</a:t>
            </a:r>
            <a:endParaRPr lang="en-US" altLang="zh-TW" sz="2400" b="1" spc="-5" dirty="0" smtClean="0">
              <a:latin typeface="微軟正黑體" pitchFamily="34" charset="-120"/>
              <a:ea typeface="微軟正黑體" pitchFamily="34" charset="-120"/>
              <a:cs typeface="Microsoft JhengHei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CN" sz="2400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b="1" spc="-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拖地時由最內往門口拖地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>
              <a:lnSpc>
                <a:spcPct val="150000"/>
              </a:lnSpc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CN" sz="2400" b="1" spc="1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 </a:t>
            </a:r>
            <a:r>
              <a:rPr lang="zh-TW" altLang="en-US" sz="2400" b="1" spc="15" dirty="0" smtClean="0">
                <a:latin typeface="微軟正黑體" pitchFamily="34" charset="-120"/>
                <a:ea typeface="微軟正黑體" pitchFamily="34" charset="-120"/>
                <a:cs typeface="Microsoft JhengHei"/>
              </a:rPr>
              <a:t>除非必要請勿用水沖洗以保持乾燥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CN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16016" y="3501008"/>
            <a:ext cx="4165124" cy="2866638"/>
            <a:chOff x="3003550" y="4324350"/>
            <a:chExt cx="3237230" cy="2434590"/>
          </a:xfrm>
        </p:grpSpPr>
        <p:pic>
          <p:nvPicPr>
            <p:cNvPr id="10" name="Picture 6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0380" y="4351020"/>
              <a:ext cx="3200400" cy="2407920"/>
            </a:xfrm>
            <a:prstGeom prst="rect">
              <a:avLst/>
            </a:prstGeom>
          </p:spPr>
        </p:pic>
        <p:sp>
          <p:nvSpPr>
            <p:cNvPr id="11" name="Freeform 64"/>
            <p:cNvSpPr/>
            <p:nvPr/>
          </p:nvSpPr>
          <p:spPr>
            <a:xfrm>
              <a:off x="3003550" y="4324350"/>
              <a:ext cx="3232150" cy="2432050"/>
            </a:xfrm>
            <a:custGeom>
              <a:avLst/>
              <a:gdLst>
                <a:gd name="connsiteX0" fmla="*/ 30860 w 3232150"/>
                <a:gd name="connsiteY0" fmla="*/ 2435803 h 2432050"/>
                <a:gd name="connsiteX1" fmla="*/ 3236976 w 3232150"/>
                <a:gd name="connsiteY1" fmla="*/ 2435803 h 2432050"/>
                <a:gd name="connsiteX2" fmla="*/ 3236976 w 3232150"/>
                <a:gd name="connsiteY2" fmla="*/ 21660 h 2432050"/>
                <a:gd name="connsiteX3" fmla="*/ 30860 w 3232150"/>
                <a:gd name="connsiteY3" fmla="*/ 21660 h 2432050"/>
                <a:gd name="connsiteX4" fmla="*/ 30860 w 3232150"/>
                <a:gd name="connsiteY4" fmla="*/ 2435803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150" h="2432050">
                  <a:moveTo>
                    <a:pt x="30860" y="2435803"/>
                  </a:moveTo>
                  <a:lnTo>
                    <a:pt x="3236976" y="2435803"/>
                  </a:lnTo>
                  <a:lnTo>
                    <a:pt x="3236976" y="21660"/>
                  </a:lnTo>
                  <a:lnTo>
                    <a:pt x="30860" y="21660"/>
                  </a:lnTo>
                  <a:lnTo>
                    <a:pt x="30860" y="2435803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3810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0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>
            <a:off x="57150" y="57150"/>
            <a:ext cx="9010650" cy="6699250"/>
          </a:xfrm>
          <a:custGeom>
            <a:avLst/>
            <a:gdLst>
              <a:gd name="connsiteX0" fmla="*/ 6857 w 9010650"/>
              <a:gd name="connsiteY0" fmla="*/ 342519 h 6699250"/>
              <a:gd name="connsiteX1" fmla="*/ 336778 w 9010650"/>
              <a:gd name="connsiteY1" fmla="*/ 12573 h 6699250"/>
              <a:gd name="connsiteX2" fmla="*/ 8690356 w 9010650"/>
              <a:gd name="connsiteY2" fmla="*/ 12573 h 6699250"/>
              <a:gd name="connsiteX3" fmla="*/ 9020175 w 9010650"/>
              <a:gd name="connsiteY3" fmla="*/ 342519 h 6699250"/>
              <a:gd name="connsiteX4" fmla="*/ 9020175 w 9010650"/>
              <a:gd name="connsiteY4" fmla="*/ 6376098 h 6699250"/>
              <a:gd name="connsiteX5" fmla="*/ 8690356 w 9010650"/>
              <a:gd name="connsiteY5" fmla="*/ 6706013 h 6699250"/>
              <a:gd name="connsiteX6" fmla="*/ 336778 w 9010650"/>
              <a:gd name="connsiteY6" fmla="*/ 6706013 h 6699250"/>
              <a:gd name="connsiteX7" fmla="*/ 6857 w 9010650"/>
              <a:gd name="connsiteY7" fmla="*/ 6376098 h 6699250"/>
              <a:gd name="connsiteX8" fmla="*/ 6857 w 9010650"/>
              <a:gd name="connsiteY8" fmla="*/ 342519 h 66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0650" h="6699250">
                <a:moveTo>
                  <a:pt x="6857" y="342519"/>
                </a:moveTo>
                <a:cubicBezTo>
                  <a:pt x="6857" y="160274"/>
                  <a:pt x="154571" y="12573"/>
                  <a:pt x="336778" y="12573"/>
                </a:cubicBezTo>
                <a:lnTo>
                  <a:pt x="8690356" y="12573"/>
                </a:lnTo>
                <a:cubicBezTo>
                  <a:pt x="8872473" y="12573"/>
                  <a:pt x="9020175" y="160274"/>
                  <a:pt x="9020175" y="342519"/>
                </a:cubicBezTo>
                <a:lnTo>
                  <a:pt x="9020175" y="6376098"/>
                </a:lnTo>
                <a:cubicBezTo>
                  <a:pt x="9020175" y="6558305"/>
                  <a:pt x="8872473" y="6706013"/>
                  <a:pt x="8690356" y="6706013"/>
                </a:cubicBezTo>
                <a:lnTo>
                  <a:pt x="336778" y="6706013"/>
                </a:lnTo>
                <a:cubicBezTo>
                  <a:pt x="154571" y="6706013"/>
                  <a:pt x="6857" y="6558305"/>
                  <a:pt x="6857" y="6376098"/>
                </a:cubicBezTo>
                <a:lnTo>
                  <a:pt x="6857" y="342519"/>
                </a:lnTo>
                <a:close/>
              </a:path>
            </a:pathLst>
          </a:custGeom>
          <a:solidFill>
            <a:srgbClr val="00001F">
              <a:alpha val="0"/>
            </a:srgbClr>
          </a:solidFill>
          <a:ln w="63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9"/>
          <p:cNvSpPr txBox="1"/>
          <p:nvPr/>
        </p:nvSpPr>
        <p:spPr>
          <a:xfrm>
            <a:off x="827584" y="1268760"/>
            <a:ext cx="1274826" cy="292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置</a:t>
            </a:r>
            <a:endParaRPr lang="zh-CN" altLang="en-US" sz="6000" b="1" spc="-259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624" y="2492896"/>
            <a:ext cx="3985260" cy="3970020"/>
          </a:xfrm>
          <a:prstGeom prst="rect">
            <a:avLst/>
          </a:prstGeom>
        </p:spPr>
      </p:pic>
      <p:pic>
        <p:nvPicPr>
          <p:cNvPr id="5" name="Picture 21"/>
          <p:cNvPicPr>
            <a:picLocks noChangeAspect="1"/>
          </p:cNvPicPr>
          <p:nvPr/>
        </p:nvPicPr>
        <p:blipFill>
          <a:blip r:embed="rId3" cstate="print">
            <a:lum bright="10000" contrast="16000"/>
          </a:blip>
          <a:stretch>
            <a:fillRect/>
          </a:stretch>
        </p:blipFill>
        <p:spPr>
          <a:xfrm>
            <a:off x="5148064" y="2492896"/>
            <a:ext cx="3627120" cy="39700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95736" y="90872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打掃完畢後請將各項工具歸定位，除了拿取方便，也避免工具亂扔造成損壞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26" name="Picture 2" descr="F:\04打掃厠所的要領(中原國小版)\衛生-影片\erase_delete_remove_wipe_out-512.png"/>
          <p:cNvPicPr>
            <a:picLocks noChangeAspect="1" noChangeArrowheads="1"/>
          </p:cNvPicPr>
          <p:nvPr/>
        </p:nvPicPr>
        <p:blipFill>
          <a:blip r:embed="rId4" cstate="print">
            <a:lum bright="-2000" contrast="84000"/>
          </a:blip>
          <a:srcRect/>
          <a:stretch>
            <a:fillRect/>
          </a:stretch>
        </p:blipFill>
        <p:spPr bwMode="auto">
          <a:xfrm>
            <a:off x="1403648" y="1844824"/>
            <a:ext cx="2798440" cy="2798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0" y="2621280"/>
            <a:ext cx="4053840" cy="3048000"/>
          </a:xfrm>
          <a:prstGeom prst="rect">
            <a:avLst/>
          </a:prstGeom>
        </p:spPr>
      </p:pic>
      <p:sp>
        <p:nvSpPr>
          <p:cNvPr id="3" name="Freeform 71"/>
          <p:cNvSpPr/>
          <p:nvPr/>
        </p:nvSpPr>
        <p:spPr>
          <a:xfrm>
            <a:off x="4581525" y="2574925"/>
            <a:ext cx="4117975" cy="3101975"/>
          </a:xfrm>
          <a:custGeom>
            <a:avLst/>
            <a:gdLst>
              <a:gd name="connsiteX0" fmla="*/ 33909 w 4117975"/>
              <a:gd name="connsiteY0" fmla="*/ 3114561 h 3101975"/>
              <a:gd name="connsiteX1" fmla="*/ 4123055 w 4117975"/>
              <a:gd name="connsiteY1" fmla="*/ 3114561 h 3101975"/>
              <a:gd name="connsiteX2" fmla="*/ 4123055 w 4117975"/>
              <a:gd name="connsiteY2" fmla="*/ 33413 h 3101975"/>
              <a:gd name="connsiteX3" fmla="*/ 33909 w 4117975"/>
              <a:gd name="connsiteY3" fmla="*/ 33413 h 3101975"/>
              <a:gd name="connsiteX4" fmla="*/ 33909 w 4117975"/>
              <a:gd name="connsiteY4" fmla="*/ 3114561 h 310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975" h="3101975">
                <a:moveTo>
                  <a:pt x="33909" y="3114561"/>
                </a:moveTo>
                <a:lnTo>
                  <a:pt x="4123055" y="3114561"/>
                </a:lnTo>
                <a:lnTo>
                  <a:pt x="4123055" y="33413"/>
                </a:lnTo>
                <a:lnTo>
                  <a:pt x="33909" y="33413"/>
                </a:lnTo>
                <a:lnTo>
                  <a:pt x="33909" y="3114561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57150">
            <a:solidFill>
              <a:srgbClr val="00AEE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" y="2560320"/>
            <a:ext cx="4160520" cy="3169920"/>
          </a:xfrm>
          <a:prstGeom prst="rect">
            <a:avLst/>
          </a:prstGeom>
        </p:spPr>
      </p:pic>
      <p:sp>
        <p:nvSpPr>
          <p:cNvPr id="5" name="TextBox 73"/>
          <p:cNvSpPr txBox="1"/>
          <p:nvPr/>
        </p:nvSpPr>
        <p:spPr>
          <a:xfrm>
            <a:off x="1006144" y="663077"/>
            <a:ext cx="3068625" cy="171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4000" spc="15" dirty="0">
                <a:solidFill>
                  <a:srgbClr val="686262"/>
                </a:solidFill>
                <a:latin typeface="Adobe 繁黑體 Std B" pitchFamily="34" charset="-120"/>
                <a:ea typeface="Adobe 繁黑體 Std B" pitchFamily="34" charset="-120"/>
              </a:rPr>
              <a:t>最後，</a:t>
            </a:r>
            <a:r>
              <a:rPr lang="zh-CN" altLang="en-US" sz="4000" spc="5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別忘了</a:t>
            </a:r>
          </a:p>
          <a:p>
            <a:pPr>
              <a:lnSpc>
                <a:spcPts val="1185"/>
              </a:lnSpc>
            </a:pPr>
            <a:endParaRPr lang="en-US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>
              <a:lnSpc>
                <a:spcPct val="100000"/>
              </a:lnSpc>
            </a:pPr>
            <a:r>
              <a:rPr lang="zh-CN" altLang="en-US" sz="2600" spc="-134" dirty="0" smtClean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收拾</a:t>
            </a:r>
            <a:r>
              <a:rPr lang="zh-CN" altLang="en-US" sz="2600" spc="-134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整理好工具</a:t>
            </a:r>
          </a:p>
          <a:p>
            <a:pPr>
              <a:lnSpc>
                <a:spcPts val="600"/>
              </a:lnSpc>
            </a:pPr>
            <a:endParaRPr lang="en-US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>
              <a:lnSpc>
                <a:spcPct val="100000"/>
              </a:lnSpc>
            </a:pPr>
            <a:r>
              <a:rPr lang="zh-CN" altLang="en-US" sz="2600" spc="-264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洗</a:t>
            </a:r>
            <a:r>
              <a:rPr lang="zh-CN" altLang="en-US" sz="2600" spc="-264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洗手</a:t>
            </a:r>
          </a:p>
        </p:txBody>
      </p:sp>
    </p:spTree>
    <p:extLst>
      <p:ext uri="{BB962C8B-B14F-4D97-AF65-F5344CB8AC3E}">
        <p14:creationId xmlns:p14="http://schemas.microsoft.com/office/powerpoint/2010/main" val="34005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Grp="1" noChangeArrowheads="1"/>
          </p:cNvSpPr>
          <p:nvPr>
            <p:ph type="title"/>
          </p:nvPr>
        </p:nvSpPr>
        <p:spPr>
          <a:xfrm>
            <a:off x="545281" y="701824"/>
            <a:ext cx="7924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36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清潔劑（無煙鹽酸）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21481" y="1932856"/>
            <a:ext cx="7693025" cy="178593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使用注意事項：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請戴手套再使用，用後馬上蓋上蓋子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不可對著人噴及不可接觸皮膚、眼睛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如果接觸到皮膚眼睛要馬上用清水沖洗１５分鐘以上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使用後需收藏妥當不要被別人拿去玩，造成危險。</a:t>
            </a:r>
          </a:p>
        </p:txBody>
      </p:sp>
      <p:pic>
        <p:nvPicPr>
          <p:cNvPr id="11" name="Picture 9" descr="DSCN10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394" y="3991844"/>
            <a:ext cx="4176712" cy="2436812"/>
          </a:xfrm>
          <a:prstGeom prst="rect">
            <a:avLst/>
          </a:prstGeom>
          <a:noFill/>
        </p:spPr>
      </p:pic>
      <p:pic>
        <p:nvPicPr>
          <p:cNvPr id="12" name="Picture 10" descr="DSCN1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981" y="4007719"/>
            <a:ext cx="36734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467544" y="26064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注意事項</a:t>
            </a:r>
            <a:endParaRPr lang="zh-TW" altLang="en-US" sz="60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03240" y="637203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用完請到回收室請領</a:t>
            </a:r>
          </a:p>
        </p:txBody>
      </p:sp>
    </p:spTree>
    <p:extLst>
      <p:ext uri="{BB962C8B-B14F-4D97-AF65-F5344CB8AC3E}">
        <p14:creationId xmlns:p14="http://schemas.microsoft.com/office/powerpoint/2010/main" val="6425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1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0511"/>
            <a:ext cx="3951287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SCN1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973084" cy="29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798387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平時用清水刷洗，必要時才用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清潔劑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﹙</a:t>
            </a:r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清潔劑對身體有害，必須小心使用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﹚</a:t>
            </a: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1999574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注意落水處的汙垢也要刷乾淨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7544" y="26064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注意事項</a:t>
            </a:r>
            <a:endParaRPr lang="zh-TW" altLang="en-US" sz="60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>
            <a:off x="57150" y="57150"/>
            <a:ext cx="9010650" cy="6699250"/>
          </a:xfrm>
          <a:custGeom>
            <a:avLst/>
            <a:gdLst>
              <a:gd name="connsiteX0" fmla="*/ 6857 w 9010650"/>
              <a:gd name="connsiteY0" fmla="*/ 342519 h 6699250"/>
              <a:gd name="connsiteX1" fmla="*/ 336778 w 9010650"/>
              <a:gd name="connsiteY1" fmla="*/ 12573 h 6699250"/>
              <a:gd name="connsiteX2" fmla="*/ 8690356 w 9010650"/>
              <a:gd name="connsiteY2" fmla="*/ 12573 h 6699250"/>
              <a:gd name="connsiteX3" fmla="*/ 9020175 w 9010650"/>
              <a:gd name="connsiteY3" fmla="*/ 342519 h 6699250"/>
              <a:gd name="connsiteX4" fmla="*/ 9020175 w 9010650"/>
              <a:gd name="connsiteY4" fmla="*/ 6376098 h 6699250"/>
              <a:gd name="connsiteX5" fmla="*/ 8690356 w 9010650"/>
              <a:gd name="connsiteY5" fmla="*/ 6706013 h 6699250"/>
              <a:gd name="connsiteX6" fmla="*/ 336778 w 9010650"/>
              <a:gd name="connsiteY6" fmla="*/ 6706013 h 6699250"/>
              <a:gd name="connsiteX7" fmla="*/ 6857 w 9010650"/>
              <a:gd name="connsiteY7" fmla="*/ 6376098 h 6699250"/>
              <a:gd name="connsiteX8" fmla="*/ 6857 w 9010650"/>
              <a:gd name="connsiteY8" fmla="*/ 342519 h 66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0650" h="6699250">
                <a:moveTo>
                  <a:pt x="6857" y="342519"/>
                </a:moveTo>
                <a:cubicBezTo>
                  <a:pt x="6857" y="160274"/>
                  <a:pt x="154571" y="12573"/>
                  <a:pt x="336778" y="12573"/>
                </a:cubicBezTo>
                <a:lnTo>
                  <a:pt x="8690356" y="12573"/>
                </a:lnTo>
                <a:cubicBezTo>
                  <a:pt x="8872473" y="12573"/>
                  <a:pt x="9020175" y="160274"/>
                  <a:pt x="9020175" y="342519"/>
                </a:cubicBezTo>
                <a:lnTo>
                  <a:pt x="9020175" y="6376098"/>
                </a:lnTo>
                <a:cubicBezTo>
                  <a:pt x="9020175" y="6558305"/>
                  <a:pt x="8872473" y="6706013"/>
                  <a:pt x="8690356" y="6706013"/>
                </a:cubicBezTo>
                <a:lnTo>
                  <a:pt x="336778" y="6706013"/>
                </a:lnTo>
                <a:cubicBezTo>
                  <a:pt x="154571" y="6706013"/>
                  <a:pt x="6857" y="6558305"/>
                  <a:pt x="6857" y="6376098"/>
                </a:cubicBezTo>
                <a:lnTo>
                  <a:pt x="6857" y="342519"/>
                </a:lnTo>
                <a:close/>
              </a:path>
            </a:pathLst>
          </a:custGeom>
          <a:solidFill>
            <a:srgbClr val="00001F">
              <a:alpha val="0"/>
            </a:srgbClr>
          </a:solidFill>
          <a:ln w="63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" y="2674620"/>
            <a:ext cx="4061460" cy="3055620"/>
          </a:xfrm>
          <a:prstGeom prst="rect">
            <a:avLst/>
          </a:prstGeom>
        </p:spPr>
      </p:pic>
      <p:sp>
        <p:nvSpPr>
          <p:cNvPr id="2" name="Freeform 36"/>
          <p:cNvSpPr/>
          <p:nvPr/>
        </p:nvSpPr>
        <p:spPr>
          <a:xfrm>
            <a:off x="479425" y="2625725"/>
            <a:ext cx="4117975" cy="3114675"/>
          </a:xfrm>
          <a:custGeom>
            <a:avLst/>
            <a:gdLst>
              <a:gd name="connsiteX0" fmla="*/ 31546 w 4117975"/>
              <a:gd name="connsiteY0" fmla="*/ 3116631 h 3114675"/>
              <a:gd name="connsiteX1" fmla="*/ 4121200 w 4117975"/>
              <a:gd name="connsiteY1" fmla="*/ 3116631 h 3114675"/>
              <a:gd name="connsiteX2" fmla="*/ 4121200 w 4117975"/>
              <a:gd name="connsiteY2" fmla="*/ 35103 h 3114675"/>
              <a:gd name="connsiteX3" fmla="*/ 31546 w 4117975"/>
              <a:gd name="connsiteY3" fmla="*/ 35103 h 3114675"/>
              <a:gd name="connsiteX4" fmla="*/ 31546 w 4117975"/>
              <a:gd name="connsiteY4" fmla="*/ 3116631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975" h="3114675">
                <a:moveTo>
                  <a:pt x="31546" y="3116631"/>
                </a:moveTo>
                <a:lnTo>
                  <a:pt x="4121200" y="3116631"/>
                </a:lnTo>
                <a:lnTo>
                  <a:pt x="4121200" y="35103"/>
                </a:lnTo>
                <a:lnTo>
                  <a:pt x="31546" y="35103"/>
                </a:lnTo>
                <a:lnTo>
                  <a:pt x="31546" y="311663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57150">
            <a:solidFill>
              <a:srgbClr val="00AEE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120" y="2674620"/>
            <a:ext cx="4061460" cy="3055620"/>
          </a:xfrm>
          <a:prstGeom prst="rect">
            <a:avLst/>
          </a:prstGeom>
        </p:spPr>
      </p:pic>
      <p:sp>
        <p:nvSpPr>
          <p:cNvPr id="3" name="Freeform 38"/>
          <p:cNvSpPr/>
          <p:nvPr/>
        </p:nvSpPr>
        <p:spPr>
          <a:xfrm>
            <a:off x="4721225" y="2625725"/>
            <a:ext cx="4117975" cy="3114675"/>
          </a:xfrm>
          <a:custGeom>
            <a:avLst/>
            <a:gdLst>
              <a:gd name="connsiteX0" fmla="*/ 38227 w 4117975"/>
              <a:gd name="connsiteY0" fmla="*/ 3116300 h 3114675"/>
              <a:gd name="connsiteX1" fmla="*/ 4127372 w 4117975"/>
              <a:gd name="connsiteY1" fmla="*/ 3116300 h 3114675"/>
              <a:gd name="connsiteX2" fmla="*/ 4127372 w 4117975"/>
              <a:gd name="connsiteY2" fmla="*/ 35153 h 3114675"/>
              <a:gd name="connsiteX3" fmla="*/ 38227 w 4117975"/>
              <a:gd name="connsiteY3" fmla="*/ 35153 h 3114675"/>
              <a:gd name="connsiteX4" fmla="*/ 38227 w 4117975"/>
              <a:gd name="connsiteY4" fmla="*/ 3116300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975" h="3114675">
                <a:moveTo>
                  <a:pt x="38227" y="3116300"/>
                </a:moveTo>
                <a:lnTo>
                  <a:pt x="4127372" y="3116300"/>
                </a:lnTo>
                <a:lnTo>
                  <a:pt x="4127372" y="35153"/>
                </a:lnTo>
                <a:lnTo>
                  <a:pt x="38227" y="35153"/>
                </a:lnTo>
                <a:lnTo>
                  <a:pt x="38227" y="31163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57150">
            <a:solidFill>
              <a:srgbClr val="00AEE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835696" y="148478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刷洗後</a:t>
            </a:r>
            <a:r>
              <a:rPr lang="zh-TW" altLang="en-US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儘量不要用水桶沖洗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，以免噴濺到外部，造成地板潮溼，增加拖地時間與困擾</a:t>
            </a:r>
            <a:endParaRPr lang="en-US" altLang="zh-TW" sz="2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注意事項</a:t>
            </a:r>
            <a:endParaRPr lang="zh-TW" altLang="en-US" sz="60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28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620284" y="798949"/>
            <a:ext cx="7924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40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保持地板清潔</a:t>
            </a:r>
          </a:p>
        </p:txBody>
      </p:sp>
      <p:pic>
        <p:nvPicPr>
          <p:cNvPr id="8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628" y="2339300"/>
            <a:ext cx="3619500" cy="3970020"/>
          </a:xfrm>
          <a:prstGeom prst="rect">
            <a:avLst/>
          </a:prstGeom>
        </p:spPr>
      </p:pic>
      <p:pic>
        <p:nvPicPr>
          <p:cNvPr id="9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0608" y="2339300"/>
            <a:ext cx="4053840" cy="3970020"/>
          </a:xfrm>
          <a:prstGeom prst="rect">
            <a:avLst/>
          </a:prstGeom>
        </p:spPr>
      </p:pic>
      <p:sp>
        <p:nvSpPr>
          <p:cNvPr id="10" name="TextBox 26"/>
          <p:cNvSpPr txBox="1"/>
          <p:nvPr/>
        </p:nvSpPr>
        <p:spPr>
          <a:xfrm>
            <a:off x="1237956" y="1951077"/>
            <a:ext cx="628637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188586" algn="l"/>
              </a:tabLst>
            </a:pPr>
            <a:r>
              <a:rPr lang="zh-CN" altLang="en-US" sz="2400" b="1" spc="64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廁所</a:t>
            </a:r>
            <a:r>
              <a:rPr lang="zh-CN" altLang="en-US" sz="2400" b="1" spc="2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PMingLiU"/>
              </a:rPr>
              <a:t> </a:t>
            </a:r>
            <a:r>
              <a:rPr lang="zh-CN" altLang="en-US" sz="2400" b="1" spc="69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地面髒汙	</a:t>
            </a:r>
            <a:r>
              <a:rPr lang="zh-CN" altLang="en-US" sz="2400" b="1" spc="6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廁所</a:t>
            </a:r>
            <a:r>
              <a:rPr lang="zh-CN" altLang="en-US" sz="2400" b="1" spc="3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PMingLiU"/>
              </a:rPr>
              <a:t> </a:t>
            </a:r>
            <a:r>
              <a:rPr lang="zh-CN" altLang="en-US" sz="2400" b="1" spc="6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地面乾淨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7544" y="26064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注意事項</a:t>
            </a:r>
            <a:endParaRPr lang="zh-TW" altLang="en-US" sz="60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2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" y="2164080"/>
            <a:ext cx="3985260" cy="3970020"/>
          </a:xfrm>
          <a:prstGeom prst="rect">
            <a:avLst/>
          </a:prstGeom>
        </p:spPr>
      </p:pic>
      <p:pic>
        <p:nvPicPr>
          <p:cNvPr id="5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679" y="2164080"/>
            <a:ext cx="3970020" cy="3970020"/>
          </a:xfrm>
          <a:prstGeom prst="rect">
            <a:avLst/>
          </a:prstGeom>
        </p:spPr>
      </p:pic>
      <p:sp>
        <p:nvSpPr>
          <p:cNvPr id="6" name="TextBox 34"/>
          <p:cNvSpPr txBox="1"/>
          <p:nvPr/>
        </p:nvSpPr>
        <p:spPr>
          <a:xfrm>
            <a:off x="1054716" y="1775857"/>
            <a:ext cx="675764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188586" algn="l"/>
              </a:tabLst>
            </a:pPr>
            <a:r>
              <a:rPr lang="zh-CN" altLang="en-US" sz="2400" b="1" spc="-10" dirty="0">
                <a:solidFill>
                  <a:srgbClr val="000000"/>
                </a:solidFill>
                <a:latin typeface="PMingLiU"/>
                <a:ea typeface="PMingLiU"/>
              </a:rPr>
              <a:t>衛生紙捲筒外灰塵	</a:t>
            </a:r>
            <a:r>
              <a:rPr lang="zh-CN" altLang="en-US" sz="2400" b="1" spc="-15" dirty="0">
                <a:solidFill>
                  <a:srgbClr val="000000"/>
                </a:solidFill>
                <a:latin typeface="PMingLiU"/>
                <a:ea typeface="PMingLiU"/>
              </a:rPr>
              <a:t>衛生紙捲筒外乾淨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7544" y="26064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注意事項</a:t>
            </a:r>
            <a:endParaRPr lang="zh-TW" altLang="en-US" sz="60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2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7664" y="220486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6600FF"/>
                </a:solidFill>
                <a:latin typeface="Adobe 繁黑體 Std B" pitchFamily="34" charset="-120"/>
                <a:ea typeface="Adobe 繁黑體 Std B" pitchFamily="34" charset="-120"/>
              </a:rPr>
              <a:t>打掃廁所最高指導原則就是</a:t>
            </a:r>
            <a:r>
              <a:rPr lang="zh-TW" altLang="en-US" sz="4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保持廁所的通風乾躁 </a:t>
            </a:r>
          </a:p>
        </p:txBody>
      </p:sp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>
          <a:xfrm>
            <a:off x="611560" y="3933056"/>
            <a:ext cx="7924800" cy="1143000"/>
          </a:xfrm>
        </p:spPr>
        <p:txBody>
          <a:bodyPr/>
          <a:lstStyle/>
          <a:p>
            <a:pPr algn="ctr" eaLnBrk="1" hangingPunct="1"/>
            <a:r>
              <a:rPr lang="zh-TW" altLang="en-US" sz="5000" dirty="0" smtClean="0">
                <a:solidFill>
                  <a:srgbClr val="6600FF"/>
                </a:solidFill>
                <a:ea typeface="標楷體" pitchFamily="65" charset="-120"/>
              </a:rPr>
              <a:t>環境清潔靠我們一起合作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7864" y="314096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負責 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hlinkClick r:id="rId2" action="ppaction://hlinkfile"/>
              </a:rPr>
              <a:t>廁所使用清潔要領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7864" y="3613666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嗯嗯 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hlinkClick r:id="rId3" action="ppaction://hlinkfile"/>
              </a:rPr>
              <a:t>好輕鬆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79912" y="14847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參考影片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96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006軟體\軟體\ADM\Desktop\蒐集的衛生工作辦法\未命名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1625">
            <a:off x="4814997" y="-27384"/>
            <a:ext cx="3253482" cy="7133973"/>
          </a:xfrm>
          <a:prstGeom prst="rect">
            <a:avLst/>
          </a:prstGeom>
          <a:noFill/>
        </p:spPr>
      </p:pic>
      <p:pic>
        <p:nvPicPr>
          <p:cNvPr id="2050" name="Picture 2" descr="F:\04打掃厠所的要領(中原國小版)\92CFD238-E36B-4BE9-9347-A4DA8C2482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646040" cy="3528053"/>
          </a:xfrm>
          <a:prstGeom prst="rect">
            <a:avLst/>
          </a:prstGeom>
          <a:noFill/>
        </p:spPr>
      </p:pic>
      <p:pic>
        <p:nvPicPr>
          <p:cNvPr id="2051" name="Picture 3" descr="F:\04打掃厠所的要領(中原國小版)\1B904D268C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866" y="2780928"/>
            <a:ext cx="2646294" cy="3528392"/>
          </a:xfrm>
          <a:prstGeom prst="rect">
            <a:avLst/>
          </a:prstGeom>
          <a:noFill/>
        </p:spPr>
      </p:pic>
      <p:pic>
        <p:nvPicPr>
          <p:cNvPr id="2053" name="Picture 5" descr="F:\04打掃厠所的要領(中原國小版)\5F55A2D3-8782-4EA8-8FD4-F9D5C29860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448" y="2780928"/>
            <a:ext cx="2646040" cy="3528053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23528" y="2852936"/>
            <a:ext cx="110799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工具棄置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47864" y="3573016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破壞公物</a:t>
            </a:r>
            <a:endParaRPr lang="zh-TW" altLang="en-US" sz="2400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00192" y="3934797"/>
            <a:ext cx="2031325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如廁不沖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544" y="184482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這是我們的廁所？？？</a:t>
            </a:r>
            <a:endParaRPr lang="zh-TW" altLang="en-US" sz="36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55576" y="3140968"/>
            <a:ext cx="165618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085946" y="4077072"/>
            <a:ext cx="165618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660232" y="4797152"/>
            <a:ext cx="165618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 rot="840615">
            <a:off x="2854816" y="616103"/>
            <a:ext cx="4187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啊</a:t>
            </a:r>
            <a:r>
              <a:rPr lang="zh-TW" altLang="en-US" sz="6000" b="1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～啊</a:t>
            </a:r>
            <a:r>
              <a:rPr lang="zh-TW" altLang="en-US" sz="4800" b="1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～</a:t>
            </a:r>
            <a:r>
              <a:rPr lang="zh-TW" altLang="en-US" sz="3600" b="1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～</a:t>
            </a:r>
            <a:r>
              <a:rPr lang="zh-TW" altLang="en-US" sz="2800" b="1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～</a:t>
            </a:r>
            <a:endParaRPr lang="zh-TW" altLang="en-US" sz="2800" b="1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5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33935" y="3657150"/>
            <a:ext cx="3262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嘉義縣和睦國民小學衛教組</a:t>
            </a:r>
          </a:p>
        </p:txBody>
      </p:sp>
      <p:sp>
        <p:nvSpPr>
          <p:cNvPr id="3" name="矩形 2"/>
          <p:cNvSpPr/>
          <p:nvPr/>
        </p:nvSpPr>
        <p:spPr>
          <a:xfrm>
            <a:off x="2522610" y="3212976"/>
            <a:ext cx="3332965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13588" algn="ctr">
              <a:lnSpc>
                <a:spcPct val="110833"/>
              </a:lnSpc>
            </a:pPr>
            <a:r>
              <a:rPr lang="en-US" altLang="zh-CN" sz="2000" b="1" spc="5" dirty="0" err="1" smtClean="0">
                <a:latin typeface="Adobe 繁黑體 Std B" pitchFamily="34" charset="-120"/>
                <a:ea typeface="Adobe 繁黑體 Std B" pitchFamily="34" charset="-120"/>
              </a:rPr>
              <a:t>新</a:t>
            </a:r>
            <a:r>
              <a:rPr lang="en-US" altLang="zh-CN" sz="2000" b="1" dirty="0" err="1" smtClean="0">
                <a:latin typeface="Adobe 繁黑體 Std B" pitchFamily="34" charset="-120"/>
                <a:ea typeface="Adobe 繁黑體 Std B" pitchFamily="34" charset="-120"/>
              </a:rPr>
              <a:t>竹市三民國小</a:t>
            </a:r>
            <a:r>
              <a:rPr lang="en-US" altLang="zh-CN" sz="2000" b="1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CN" sz="2000" b="1" dirty="0" err="1" smtClean="0">
                <a:latin typeface="Adobe 繁黑體 Std B" pitchFamily="34" charset="-120"/>
                <a:ea typeface="Adobe 繁黑體 Std B" pitchFamily="34" charset="-120"/>
              </a:rPr>
              <a:t>環教組</a:t>
            </a:r>
            <a:endParaRPr lang="en-US" altLang="zh-CN" sz="2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79912" y="14847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5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006軟體\軟體\ADM\Desktop\蒐集的衛生工作辦法\未命名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1625">
            <a:off x="4814997" y="-27384"/>
            <a:ext cx="3253482" cy="7133973"/>
          </a:xfrm>
          <a:prstGeom prst="rect">
            <a:avLst/>
          </a:prstGeom>
          <a:noFill/>
        </p:spPr>
      </p:pic>
      <p:pic>
        <p:nvPicPr>
          <p:cNvPr id="4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" y="2545080"/>
            <a:ext cx="4061460" cy="3055620"/>
          </a:xfrm>
          <a:prstGeom prst="rect">
            <a:avLst/>
          </a:prstGeom>
        </p:spPr>
      </p:pic>
      <p:sp>
        <p:nvSpPr>
          <p:cNvPr id="5" name="Freeform 29"/>
          <p:cNvSpPr/>
          <p:nvPr/>
        </p:nvSpPr>
        <p:spPr>
          <a:xfrm>
            <a:off x="263525" y="2498725"/>
            <a:ext cx="4117975" cy="3114675"/>
          </a:xfrm>
          <a:custGeom>
            <a:avLst/>
            <a:gdLst>
              <a:gd name="connsiteX0" fmla="*/ 31432 w 4117975"/>
              <a:gd name="connsiteY0" fmla="*/ 3118751 h 3114675"/>
              <a:gd name="connsiteX1" fmla="*/ 4120578 w 4117975"/>
              <a:gd name="connsiteY1" fmla="*/ 3118751 h 3114675"/>
              <a:gd name="connsiteX2" fmla="*/ 4120578 w 4117975"/>
              <a:gd name="connsiteY2" fmla="*/ 37604 h 3114675"/>
              <a:gd name="connsiteX3" fmla="*/ 31432 w 4117975"/>
              <a:gd name="connsiteY3" fmla="*/ 37604 h 3114675"/>
              <a:gd name="connsiteX4" fmla="*/ 31432 w 4117975"/>
              <a:gd name="connsiteY4" fmla="*/ 3118751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975" h="3114675">
                <a:moveTo>
                  <a:pt x="31432" y="3118751"/>
                </a:moveTo>
                <a:lnTo>
                  <a:pt x="4120578" y="3118751"/>
                </a:lnTo>
                <a:lnTo>
                  <a:pt x="4120578" y="37604"/>
                </a:lnTo>
                <a:lnTo>
                  <a:pt x="31432" y="37604"/>
                </a:lnTo>
                <a:lnTo>
                  <a:pt x="31432" y="311875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3920" y="2575560"/>
            <a:ext cx="4069079" cy="3055620"/>
          </a:xfrm>
          <a:prstGeom prst="rect">
            <a:avLst/>
          </a:prstGeom>
        </p:spPr>
      </p:pic>
      <p:sp>
        <p:nvSpPr>
          <p:cNvPr id="7" name="Freeform 31"/>
          <p:cNvSpPr/>
          <p:nvPr/>
        </p:nvSpPr>
        <p:spPr>
          <a:xfrm>
            <a:off x="4657725" y="2524125"/>
            <a:ext cx="4117975" cy="3101975"/>
          </a:xfrm>
          <a:custGeom>
            <a:avLst/>
            <a:gdLst>
              <a:gd name="connsiteX0" fmla="*/ 29717 w 4117975"/>
              <a:gd name="connsiteY0" fmla="*/ 3113544 h 3101975"/>
              <a:gd name="connsiteX1" fmla="*/ 4118864 w 4117975"/>
              <a:gd name="connsiteY1" fmla="*/ 3113544 h 3101975"/>
              <a:gd name="connsiteX2" fmla="*/ 4118864 w 4117975"/>
              <a:gd name="connsiteY2" fmla="*/ 32397 h 3101975"/>
              <a:gd name="connsiteX3" fmla="*/ 29717 w 4117975"/>
              <a:gd name="connsiteY3" fmla="*/ 32397 h 3101975"/>
              <a:gd name="connsiteX4" fmla="*/ 29717 w 4117975"/>
              <a:gd name="connsiteY4" fmla="*/ 3113544 h 310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975" h="3101975">
                <a:moveTo>
                  <a:pt x="29717" y="3113544"/>
                </a:moveTo>
                <a:lnTo>
                  <a:pt x="4118864" y="3113544"/>
                </a:lnTo>
                <a:lnTo>
                  <a:pt x="4118864" y="32397"/>
                </a:lnTo>
                <a:lnTo>
                  <a:pt x="29717" y="32397"/>
                </a:lnTo>
                <a:lnTo>
                  <a:pt x="29717" y="311354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2"/>
          <p:cNvSpPr txBox="1"/>
          <p:nvPr/>
        </p:nvSpPr>
        <p:spPr>
          <a:xfrm>
            <a:off x="466747" y="663077"/>
            <a:ext cx="5078024" cy="614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TW" altLang="en-US" sz="3600" spc="5" dirty="0" smtClean="0">
                <a:solidFill>
                  <a:srgbClr val="C00000"/>
                </a:solidFill>
                <a:latin typeface="宋体"/>
                <a:ea typeface="Adobe 繁黑體 Std B"/>
              </a:rPr>
              <a:t>你要在</a:t>
            </a:r>
            <a:r>
              <a:rPr lang="zh-CN" altLang="en-US" sz="3600" spc="5" dirty="0" smtClean="0">
                <a:solidFill>
                  <a:srgbClr val="C00000"/>
                </a:solidFill>
                <a:latin typeface="宋体"/>
                <a:ea typeface="宋体"/>
              </a:rPr>
              <a:t>這樣</a:t>
            </a:r>
            <a:r>
              <a:rPr lang="zh-CN" altLang="en-US" sz="3600" spc="10" dirty="0" smtClean="0">
                <a:solidFill>
                  <a:srgbClr val="C00000"/>
                </a:solidFill>
                <a:latin typeface="宋体"/>
                <a:ea typeface="宋体"/>
              </a:rPr>
              <a:t>的</a:t>
            </a:r>
            <a:r>
              <a:rPr lang="zh-TW" altLang="en-US" sz="3600" spc="10" dirty="0" smtClean="0">
                <a:solidFill>
                  <a:srgbClr val="C00000"/>
                </a:solidFill>
                <a:latin typeface="宋体"/>
                <a:ea typeface="Adobe 繁黑體 Std B"/>
              </a:rPr>
              <a:t>地方上</a:t>
            </a:r>
            <a:r>
              <a:rPr lang="zh-CN" altLang="en-US" sz="3600" spc="5" dirty="0" smtClean="0">
                <a:solidFill>
                  <a:srgbClr val="C00000"/>
                </a:solidFill>
                <a:latin typeface="宋体"/>
                <a:ea typeface="宋体"/>
              </a:rPr>
              <a:t>廁所</a:t>
            </a:r>
            <a:endParaRPr lang="zh-CN" altLang="en-US" sz="3600" spc="5" dirty="0">
              <a:solidFill>
                <a:srgbClr val="C00000"/>
              </a:solidFill>
              <a:latin typeface="宋体"/>
              <a:ea typeface="宋体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1006144" y="1489792"/>
            <a:ext cx="3999230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80" dirty="0" smtClean="0">
                <a:solidFill>
                  <a:srgbClr val="D14616"/>
                </a:solidFill>
                <a:latin typeface="Wingdings"/>
                <a:cs typeface="Wingdings"/>
              </a:rPr>
              <a:t> </a:t>
            </a:r>
            <a:r>
              <a:rPr lang="zh-CN" altLang="en-US" sz="2600" spc="-100" dirty="0" smtClean="0">
                <a:solidFill>
                  <a:srgbClr val="000000"/>
                </a:solidFill>
                <a:latin typeface="宋体"/>
                <a:ea typeface="宋体"/>
              </a:rPr>
              <a:t>臭臭</a:t>
            </a:r>
            <a:r>
              <a:rPr lang="zh-CN" altLang="en-US" sz="2600" spc="-100" dirty="0">
                <a:solidFill>
                  <a:srgbClr val="000000"/>
                </a:solidFill>
                <a:latin typeface="宋体"/>
                <a:ea typeface="宋体"/>
              </a:rPr>
              <a:t>的氣味</a:t>
            </a:r>
            <a:r>
              <a:rPr lang="zh-CN" altLang="en-US" sz="2600" spc="-55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2600" spc="-100" dirty="0">
                <a:solidFill>
                  <a:srgbClr val="000000"/>
                </a:solidFill>
                <a:latin typeface="宋体"/>
                <a:ea typeface="宋体"/>
              </a:rPr>
              <a:t>髒污的環境</a:t>
            </a:r>
          </a:p>
        </p:txBody>
      </p:sp>
    </p:spTree>
    <p:extLst>
      <p:ext uri="{BB962C8B-B14F-4D97-AF65-F5344CB8AC3E}">
        <p14:creationId xmlns:p14="http://schemas.microsoft.com/office/powerpoint/2010/main" val="2392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60392"/>
              </p:ext>
            </p:extLst>
          </p:nvPr>
        </p:nvGraphicFramePr>
        <p:xfrm>
          <a:off x="755576" y="836712"/>
          <a:ext cx="7416824" cy="5588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3984346"/>
                <a:gridCol w="2640390"/>
              </a:tblGrid>
              <a:tr h="4640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口</a:t>
                      </a:r>
                      <a:r>
                        <a:rPr lang="zh-TW" altLang="en-US" sz="1600" b="1" kern="100" dirty="0" smtClean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訣</a:t>
                      </a:r>
                      <a:endParaRPr lang="zh-TW" sz="16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spc="-3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重點</a:t>
                      </a:r>
                      <a:r>
                        <a:rPr lang="zh-TW" sz="1600" b="1" kern="1200" spc="-25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工作</a:t>
                      </a:r>
                      <a:endParaRPr lang="zh-TW" sz="16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spc="-6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掃具</a:t>
                      </a:r>
                      <a:endParaRPr lang="zh-TW" sz="16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</a:tr>
              <a:tr h="100293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噴</a:t>
                      </a:r>
                      <a:endParaRPr lang="zh-TW" sz="16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噴清潔劑或無煙鹽酸於髒污處，</a:t>
                      </a:r>
                      <a:r>
                        <a:rPr lang="zh-TW" sz="1300" b="1" u="sng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至少停留五到十分鐘 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洗手台水龍頭可用替代品噴灑</a:t>
                      </a:r>
                      <a:r>
                        <a:rPr lang="en-US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(</a:t>
                      </a: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不可用無煙鹽酸</a:t>
                      </a:r>
                      <a:r>
                        <a:rPr lang="en-US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)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無煙鹽酸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替代品</a:t>
                      </a:r>
                      <a:r>
                        <a:rPr lang="en-US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:</a:t>
                      </a: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白醋</a:t>
                      </a:r>
                      <a:r>
                        <a:rPr lang="en-US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5%+</a:t>
                      </a: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水</a:t>
                      </a:r>
                      <a:r>
                        <a:rPr lang="en-US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95%(</a:t>
                      </a: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裝在噴霧器中使用，最不傷瓷器表面，具有消毒殺菌與自然清香</a:t>
                      </a:r>
                      <a:r>
                        <a:rPr lang="en-US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)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  <a:tr h="119730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清</a:t>
                      </a:r>
                      <a:endParaRPr lang="zh-TW" sz="16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集中各便間垃圾桶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用鐵夾夾取垃圾桶內衛生紙，集中於一個垃圾袋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夾拾洗手台垃圾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開始掃地、清潔地面垃圾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集中垃圾後簡單綁置於工作間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垃圾袋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鐵夾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塑膠掃把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畚斗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  <a:tr h="7488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整</a:t>
                      </a:r>
                      <a:endParaRPr lang="zh-TW" sz="16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先刷洗手台、水龍頭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擦拭鏡面與水槽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檢視香皂、檯面整理乾淨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菜瓜布、抹布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 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  <a:tr h="7488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刷</a:t>
                      </a:r>
                      <a:endParaRPr lang="zh-TW" sz="16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開始刷尿斗、馬桶</a:t>
                      </a:r>
                      <a:r>
                        <a:rPr lang="en-US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(</a:t>
                      </a: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已噴完清潔藥劑至少五分鐘以上</a:t>
                      </a:r>
                      <a:r>
                        <a:rPr lang="en-US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)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沖水刷洗順便清潔圓頭刷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圓頭短柄刷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  <a:tr h="49385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擦</a:t>
                      </a:r>
                      <a:endParaRPr lang="zh-TW" sz="16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擦拭尿斗外部保持乾淨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擦拭門板或牆面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抹布、水桶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  <a:tr h="69338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拖</a:t>
                      </a:r>
                      <a:endParaRPr lang="zh-TW" sz="16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先拖便所間馬桶周圍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最後從最裡面採用分段方式開始拖地，由內而至門口結束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海綿拖把</a:t>
                      </a:r>
                      <a:endParaRPr lang="zh-TW" sz="1100" b="1" kern="10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  <a:tr h="2388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置</a:t>
                      </a:r>
                      <a:endParaRPr lang="zh-TW" sz="16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安置所有掃地工具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Adobe 繁黑體 Std B" pitchFamily="34" charset="-120"/>
                          <a:ea typeface="Adobe 繁黑體 Std B" pitchFamily="34" charset="-120"/>
                        </a:rPr>
                        <a:t> </a:t>
                      </a:r>
                      <a:endParaRPr lang="zh-TW" sz="1100" b="1" kern="100" dirty="0">
                        <a:effectLst/>
                        <a:latin typeface="Adobe 繁黑體 Std B" pitchFamily="34" charset="-120"/>
                        <a:ea typeface="Adobe 繁黑體 Std B" pitchFamily="34" charset="-120"/>
                        <a:cs typeface="Times New Roman"/>
                      </a:endParaRPr>
                    </a:p>
                  </a:txBody>
                  <a:tcPr marL="63569" marR="63569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7584" y="40466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latin typeface="Adobe 繁黑體 Std B" pitchFamily="34" charset="-120"/>
                <a:ea typeface="Adobe 繁黑體 Std B" pitchFamily="34" charset="-120"/>
              </a:rPr>
              <a:t>打掃厠所的要領</a:t>
            </a:r>
            <a:endParaRPr lang="zh-TW" altLang="zh-TW" sz="20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5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703561" y="1772816"/>
            <a:ext cx="6900887" cy="2592092"/>
            <a:chOff x="500948" y="1772816"/>
            <a:chExt cx="6900887" cy="2592092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213" y="1815275"/>
              <a:ext cx="3352683" cy="2522375"/>
            </a:xfrm>
            <a:prstGeom prst="rect">
              <a:avLst/>
            </a:prstGeom>
          </p:spPr>
        </p:pic>
        <p:sp>
          <p:nvSpPr>
            <p:cNvPr id="2" name="Freeform 42"/>
            <p:cNvSpPr/>
            <p:nvPr/>
          </p:nvSpPr>
          <p:spPr>
            <a:xfrm>
              <a:off x="500948" y="1772816"/>
              <a:ext cx="3399336" cy="2571125"/>
            </a:xfrm>
            <a:custGeom>
              <a:avLst/>
              <a:gdLst>
                <a:gd name="connsiteX0" fmla="*/ 31546 w 4117975"/>
                <a:gd name="connsiteY0" fmla="*/ 3114687 h 3114675"/>
                <a:gd name="connsiteX1" fmla="*/ 4120693 w 4117975"/>
                <a:gd name="connsiteY1" fmla="*/ 3114687 h 3114675"/>
                <a:gd name="connsiteX2" fmla="*/ 4120693 w 4117975"/>
                <a:gd name="connsiteY2" fmla="*/ 33540 h 3114675"/>
                <a:gd name="connsiteX3" fmla="*/ 31546 w 4117975"/>
                <a:gd name="connsiteY3" fmla="*/ 33540 h 3114675"/>
                <a:gd name="connsiteX4" fmla="*/ 31546 w 4117975"/>
                <a:gd name="connsiteY4" fmla="*/ 3114687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975" h="3114675">
                  <a:moveTo>
                    <a:pt x="31546" y="3114687"/>
                  </a:moveTo>
                  <a:lnTo>
                    <a:pt x="4120693" y="3114687"/>
                  </a:lnTo>
                  <a:lnTo>
                    <a:pt x="4120693" y="33540"/>
                  </a:lnTo>
                  <a:lnTo>
                    <a:pt x="31546" y="33540"/>
                  </a:lnTo>
                  <a:lnTo>
                    <a:pt x="31546" y="3114687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5715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2862" y="1834146"/>
              <a:ext cx="3352683" cy="2522375"/>
            </a:xfrm>
            <a:prstGeom prst="rect">
              <a:avLst/>
            </a:prstGeom>
          </p:spPr>
        </p:pic>
        <p:sp>
          <p:nvSpPr>
            <p:cNvPr id="3" name="Freeform 44"/>
            <p:cNvSpPr/>
            <p:nvPr/>
          </p:nvSpPr>
          <p:spPr>
            <a:xfrm>
              <a:off x="4002499" y="1793783"/>
              <a:ext cx="3399336" cy="2571125"/>
            </a:xfrm>
            <a:custGeom>
              <a:avLst/>
              <a:gdLst>
                <a:gd name="connsiteX0" fmla="*/ 38227 w 4117975"/>
                <a:gd name="connsiteY0" fmla="*/ 3115183 h 3114675"/>
                <a:gd name="connsiteX1" fmla="*/ 4127372 w 4117975"/>
                <a:gd name="connsiteY1" fmla="*/ 3115183 h 3114675"/>
                <a:gd name="connsiteX2" fmla="*/ 4127372 w 4117975"/>
                <a:gd name="connsiteY2" fmla="*/ 34036 h 3114675"/>
                <a:gd name="connsiteX3" fmla="*/ 38227 w 4117975"/>
                <a:gd name="connsiteY3" fmla="*/ 34036 h 3114675"/>
                <a:gd name="connsiteX4" fmla="*/ 38227 w 4117975"/>
                <a:gd name="connsiteY4" fmla="*/ 3115183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975" h="3114675">
                  <a:moveTo>
                    <a:pt x="38227" y="3115183"/>
                  </a:moveTo>
                  <a:lnTo>
                    <a:pt x="4127372" y="3115183"/>
                  </a:lnTo>
                  <a:lnTo>
                    <a:pt x="4127372" y="34036"/>
                  </a:lnTo>
                  <a:lnTo>
                    <a:pt x="38227" y="34036"/>
                  </a:lnTo>
                  <a:lnTo>
                    <a:pt x="38227" y="3115183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5715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99592" y="260648"/>
            <a:ext cx="5364088" cy="1360291"/>
            <a:chOff x="2627784" y="579088"/>
            <a:chExt cx="5364088" cy="1360291"/>
          </a:xfrm>
        </p:grpSpPr>
        <p:sp>
          <p:nvSpPr>
            <p:cNvPr id="45" name="TextBox 45"/>
            <p:cNvSpPr txBox="1"/>
            <p:nvPr/>
          </p:nvSpPr>
          <p:spPr>
            <a:xfrm>
              <a:off x="2627784" y="579088"/>
              <a:ext cx="720080" cy="945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>
                <a:lnSpc>
                  <a:spcPct val="110833"/>
                </a:lnSpc>
              </a:pPr>
              <a:r>
                <a:rPr lang="zh-CN" altLang="en-US" sz="6000" b="1" dirty="0" smtClean="0">
                  <a:latin typeface="微軟正黑體" pitchFamily="34" charset="-120"/>
                  <a:ea typeface="微軟正黑體" pitchFamily="34" charset="-120"/>
                </a:rPr>
                <a:t>噴</a:t>
              </a:r>
              <a:endParaRPr lang="zh-CN" altLang="en-US" sz="6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19872" y="692884"/>
              <a:ext cx="4572000" cy="12464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>
                <a:lnSpc>
                  <a:spcPts val="18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TW" altLang="zh-TW" sz="2000" b="1" kern="100" dirty="0">
                  <a:latin typeface="微軟正黑體" pitchFamily="34" charset="-120"/>
                  <a:ea typeface="微軟正黑體" pitchFamily="34" charset="-120"/>
                </a:rPr>
                <a:t>噴清潔劑或無煙鹽酸於髒污處，</a:t>
              </a:r>
              <a:r>
                <a:rPr lang="zh-TW" altLang="zh-TW" sz="2000" b="1" u="sng" kern="1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至少停留五到十分鐘 </a:t>
              </a:r>
              <a:r>
                <a:rPr lang="en-US" altLang="zh-TW" sz="2000" b="1" u="sng" kern="1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000" b="1" u="sng" kern="1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</a:br>
              <a:endParaRPr lang="zh-TW" altLang="zh-TW" sz="20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lvl="0" indent="-342900">
                <a:lnSpc>
                  <a:spcPts val="18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TW" altLang="zh-TW" sz="2000" b="1" kern="100" dirty="0">
                  <a:latin typeface="微軟正黑體" pitchFamily="34" charset="-120"/>
                  <a:ea typeface="微軟正黑體" pitchFamily="34" charset="-120"/>
                </a:rPr>
                <a:t>洗手台水龍頭可用替代品噴灑</a:t>
              </a:r>
              <a:r>
                <a:rPr lang="en-US" altLang="zh-TW" sz="2000" b="1" kern="100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zh-TW" sz="2000" b="1" kern="100" dirty="0">
                  <a:latin typeface="微軟正黑體" pitchFamily="34" charset="-120"/>
                  <a:ea typeface="微軟正黑體" pitchFamily="34" charset="-120"/>
                </a:rPr>
                <a:t>不可用無煙鹽酸</a:t>
              </a:r>
              <a:r>
                <a:rPr lang="en-US" altLang="zh-TW" sz="2000" b="1" kern="100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zh-TW" sz="2000" b="1" kern="100" dirty="0">
                <a:latin typeface="微軟正黑體" pitchFamily="34" charset="-120"/>
                <a:ea typeface="微軟正黑體" pitchFamily="34" charset="-120"/>
                <a:cs typeface="Times New Roman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475440" y="4437112"/>
            <a:ext cx="3672624" cy="2304326"/>
            <a:chOff x="4989088" y="4509120"/>
            <a:chExt cx="3399336" cy="2132856"/>
          </a:xfrm>
        </p:grpSpPr>
        <p:pic>
          <p:nvPicPr>
            <p:cNvPr id="8" name="Picture 4" descr="DSCN108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907" y="4509120"/>
              <a:ext cx="3363517" cy="213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44"/>
            <p:cNvSpPr/>
            <p:nvPr/>
          </p:nvSpPr>
          <p:spPr>
            <a:xfrm>
              <a:off x="4989088" y="4509120"/>
              <a:ext cx="3399336" cy="2132856"/>
            </a:xfrm>
            <a:custGeom>
              <a:avLst/>
              <a:gdLst>
                <a:gd name="connsiteX0" fmla="*/ 38227 w 4117975"/>
                <a:gd name="connsiteY0" fmla="*/ 3115183 h 3114675"/>
                <a:gd name="connsiteX1" fmla="*/ 4127372 w 4117975"/>
                <a:gd name="connsiteY1" fmla="*/ 3115183 h 3114675"/>
                <a:gd name="connsiteX2" fmla="*/ 4127372 w 4117975"/>
                <a:gd name="connsiteY2" fmla="*/ 34036 h 3114675"/>
                <a:gd name="connsiteX3" fmla="*/ 38227 w 4117975"/>
                <a:gd name="connsiteY3" fmla="*/ 34036 h 3114675"/>
                <a:gd name="connsiteX4" fmla="*/ 38227 w 4117975"/>
                <a:gd name="connsiteY4" fmla="*/ 3115183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975" h="3114675">
                  <a:moveTo>
                    <a:pt x="38227" y="3115183"/>
                  </a:moveTo>
                  <a:lnTo>
                    <a:pt x="4127372" y="3115183"/>
                  </a:lnTo>
                  <a:lnTo>
                    <a:pt x="4127372" y="34036"/>
                  </a:lnTo>
                  <a:lnTo>
                    <a:pt x="38227" y="34036"/>
                  </a:lnTo>
                  <a:lnTo>
                    <a:pt x="38227" y="3115183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5715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5399584" y="4725144"/>
            <a:ext cx="3492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6600FF"/>
                </a:solidFill>
                <a:latin typeface="Adobe 繁黑體 Std B" pitchFamily="34" charset="-120"/>
                <a:ea typeface="Adobe 繁黑體 Std B" pitchFamily="34" charset="-120"/>
              </a:rPr>
              <a:t>尿垢無法清洗時，</a:t>
            </a:r>
            <a:r>
              <a:rPr lang="zh-TW" altLang="en-US" b="1" dirty="0" smtClean="0">
                <a:solidFill>
                  <a:srgbClr val="6600FF"/>
                </a:solidFill>
                <a:latin typeface="Adobe 繁黑體 Std B" pitchFamily="34" charset="-120"/>
                <a:ea typeface="Adobe 繁黑體 Std B" pitchFamily="34" charset="-120"/>
              </a:rPr>
              <a:t>才使用</a:t>
            </a:r>
            <a:r>
              <a:rPr lang="zh-TW" altLang="en-US" b="1" dirty="0" smtClean="0">
                <a:solidFill>
                  <a:srgbClr val="6600FF"/>
                </a:solidFill>
                <a:latin typeface="Adobe 繁黑體 Std B" pitchFamily="34" charset="-120"/>
                <a:ea typeface="Adobe 繁黑體 Std B" pitchFamily="34" charset="-120"/>
              </a:rPr>
              <a:t>無煙鹽酸</a:t>
            </a:r>
          </a:p>
          <a:p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使用時，於有尿垢處，噴灑無煙鹽酸後，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靜置幾分鐘後再用刷子刷洗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，並用清水沖洗</a:t>
            </a:r>
          </a:p>
        </p:txBody>
      </p:sp>
    </p:spTree>
    <p:extLst>
      <p:ext uri="{BB962C8B-B14F-4D97-AF65-F5344CB8AC3E}">
        <p14:creationId xmlns:p14="http://schemas.microsoft.com/office/powerpoint/2010/main" val="28836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3688" y="380271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kern="100" dirty="0">
                <a:latin typeface="微軟正黑體" pitchFamily="34" charset="-120"/>
                <a:ea typeface="微軟正黑體" pitchFamily="34" charset="-120"/>
              </a:rPr>
              <a:t>先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夾</a:t>
            </a: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拾洗手台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垃圾</a:t>
            </a:r>
            <a:r>
              <a:rPr lang="zh-TW" altLang="en-US" sz="2400" b="1" kern="100" dirty="0" smtClean="0">
                <a:latin typeface="微軟正黑體" pitchFamily="34" charset="-120"/>
                <a:ea typeface="微軟正黑體" pitchFamily="34" charset="-120"/>
              </a:rPr>
              <a:t>，再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集中</a:t>
            </a: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各便間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垃圾桶用</a:t>
            </a: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鐵夾夾取垃圾桶內衛生紙，</a:t>
            </a:r>
            <a:r>
              <a:rPr lang="zh-TW" altLang="zh-TW" sz="24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集中於一個</a:t>
            </a:r>
            <a:r>
              <a:rPr lang="zh-TW" altLang="zh-TW" sz="2400" b="1" kern="1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垃圾袋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垃圾桶內不可噴濕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，保持乾燥，才不會發出臭味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開始</a:t>
            </a: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掃地、清潔地面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垃圾</a:t>
            </a:r>
            <a:r>
              <a:rPr lang="zh-TW" altLang="en-US" sz="2400" b="1" kern="100" dirty="0" smtClean="0">
                <a:latin typeface="微軟正黑體" pitchFamily="34" charset="-120"/>
                <a:ea typeface="微軟正黑體" pitchFamily="34" charset="-120"/>
              </a:rPr>
              <a:t>集中在垃圾袋</a:t>
            </a:r>
            <a:r>
              <a:rPr lang="zh-TW" altLang="en-US" sz="2400" b="1" kern="100" dirty="0" smtClean="0">
                <a:latin typeface="微軟正黑體" pitchFamily="34" charset="-120"/>
                <a:ea typeface="微軟正黑體" pitchFamily="34" charset="-120"/>
              </a:rPr>
              <a:t>中。</a:t>
            </a:r>
            <a:endParaRPr lang="zh-TW" altLang="zh-TW" sz="2400" b="1" kern="100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集中垃圾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sz="24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袋口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綁緊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置</a:t>
            </a: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於工作</a:t>
            </a:r>
            <a:r>
              <a:rPr lang="zh-TW" altLang="zh-TW" sz="2400" b="1" kern="100" dirty="0" smtClean="0">
                <a:latin typeface="微軟正黑體" pitchFamily="34" charset="-120"/>
                <a:ea typeface="微軟正黑體" pitchFamily="34" charset="-120"/>
              </a:rPr>
              <a:t>間</a:t>
            </a:r>
            <a:r>
              <a:rPr lang="zh-TW" altLang="en-US" sz="2400" b="1" kern="100" dirty="0" smtClean="0">
                <a:latin typeface="微軟正黑體" pitchFamily="34" charset="-120"/>
                <a:ea typeface="微軟正黑體" pitchFamily="34" charset="-120"/>
              </a:rPr>
              <a:t>，直到垃圾足量後拿到子車丟棄。</a:t>
            </a:r>
            <a:endParaRPr lang="zh-TW" altLang="zh-TW" sz="2400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5248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清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39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6"/>
          <p:cNvSpPr/>
          <p:nvPr/>
        </p:nvSpPr>
        <p:spPr>
          <a:xfrm>
            <a:off x="57150" y="16387"/>
            <a:ext cx="9010650" cy="6699250"/>
          </a:xfrm>
          <a:custGeom>
            <a:avLst/>
            <a:gdLst>
              <a:gd name="connsiteX0" fmla="*/ 6857 w 9010650"/>
              <a:gd name="connsiteY0" fmla="*/ 342519 h 6699250"/>
              <a:gd name="connsiteX1" fmla="*/ 336778 w 9010650"/>
              <a:gd name="connsiteY1" fmla="*/ 12573 h 6699250"/>
              <a:gd name="connsiteX2" fmla="*/ 8690356 w 9010650"/>
              <a:gd name="connsiteY2" fmla="*/ 12573 h 6699250"/>
              <a:gd name="connsiteX3" fmla="*/ 9020175 w 9010650"/>
              <a:gd name="connsiteY3" fmla="*/ 342519 h 6699250"/>
              <a:gd name="connsiteX4" fmla="*/ 9020175 w 9010650"/>
              <a:gd name="connsiteY4" fmla="*/ 6376098 h 6699250"/>
              <a:gd name="connsiteX5" fmla="*/ 8690356 w 9010650"/>
              <a:gd name="connsiteY5" fmla="*/ 6706013 h 6699250"/>
              <a:gd name="connsiteX6" fmla="*/ 336778 w 9010650"/>
              <a:gd name="connsiteY6" fmla="*/ 6706013 h 6699250"/>
              <a:gd name="connsiteX7" fmla="*/ 6857 w 9010650"/>
              <a:gd name="connsiteY7" fmla="*/ 6376098 h 6699250"/>
              <a:gd name="connsiteX8" fmla="*/ 6857 w 9010650"/>
              <a:gd name="connsiteY8" fmla="*/ 342519 h 66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0650" h="6699250">
                <a:moveTo>
                  <a:pt x="6857" y="342519"/>
                </a:moveTo>
                <a:cubicBezTo>
                  <a:pt x="6857" y="160274"/>
                  <a:pt x="154571" y="12573"/>
                  <a:pt x="336778" y="12573"/>
                </a:cubicBezTo>
                <a:lnTo>
                  <a:pt x="8690356" y="12573"/>
                </a:lnTo>
                <a:cubicBezTo>
                  <a:pt x="8872473" y="12573"/>
                  <a:pt x="9020175" y="160274"/>
                  <a:pt x="9020175" y="342519"/>
                </a:cubicBezTo>
                <a:lnTo>
                  <a:pt x="9020175" y="6376098"/>
                </a:lnTo>
                <a:cubicBezTo>
                  <a:pt x="9020175" y="6558305"/>
                  <a:pt x="8872473" y="6706013"/>
                  <a:pt x="8690356" y="6706013"/>
                </a:cubicBezTo>
                <a:lnTo>
                  <a:pt x="336778" y="6706013"/>
                </a:lnTo>
                <a:cubicBezTo>
                  <a:pt x="154571" y="6706013"/>
                  <a:pt x="6857" y="6558305"/>
                  <a:pt x="6857" y="6376098"/>
                </a:cubicBezTo>
                <a:lnTo>
                  <a:pt x="6857" y="342519"/>
                </a:lnTo>
                <a:close/>
              </a:path>
            </a:pathLst>
          </a:custGeom>
          <a:solidFill>
            <a:srgbClr val="00001F">
              <a:alpha val="0"/>
            </a:srgbClr>
          </a:solidFill>
          <a:ln w="63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1"/>
          <p:cNvSpPr txBox="1"/>
          <p:nvPr/>
        </p:nvSpPr>
        <p:spPr>
          <a:xfrm>
            <a:off x="1006144" y="663076"/>
            <a:ext cx="1117584" cy="898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TW" altLang="en-US" sz="6000" b="1" spc="-209" dirty="0" smtClean="0">
                <a:latin typeface="宋体"/>
                <a:ea typeface="宋体"/>
              </a:rPr>
              <a:t>整</a:t>
            </a:r>
            <a:endParaRPr lang="zh-CN" altLang="en-US" sz="6000" b="1" spc="-209" dirty="0">
              <a:latin typeface="宋体"/>
              <a:ea typeface="宋体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907704" y="260648"/>
            <a:ext cx="6062980" cy="2191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 smtClean="0">
                <a:latin typeface="Microsoft JhengHei"/>
                <a:ea typeface="Microsoft JhengHei"/>
              </a:rPr>
              <a:t>1</a:t>
            </a:r>
            <a:r>
              <a:rPr lang="en-US" altLang="zh-CN" sz="2400" b="1" dirty="0">
                <a:latin typeface="Microsoft JhengHei"/>
                <a:ea typeface="Microsoft JhengHei"/>
              </a:rPr>
              <a:t>.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洗手台</a:t>
            </a:r>
            <a:r>
              <a:rPr lang="en-US" altLang="zh-CN" sz="2400" b="1" dirty="0">
                <a:latin typeface="Microsoft JhengHei"/>
                <a:ea typeface="Microsoft JhengHei"/>
              </a:rPr>
              <a:t>用刷子清洗，不要留下垃圾或沙子。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>
                <a:latin typeface="Microsoft JhengHei"/>
                <a:ea typeface="Microsoft JhengHei"/>
              </a:rPr>
              <a:t>2.洗手台香皂適時補充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(</a:t>
            </a:r>
            <a:r>
              <a:rPr lang="en-US" altLang="zh-CN" sz="2400" b="1" dirty="0">
                <a:latin typeface="Microsoft JhengHei"/>
                <a:ea typeface="Microsoft JhengHei"/>
              </a:rPr>
              <a:t>請到健康中心領取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)。</a:t>
            </a:r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>
                <a:latin typeface="Microsoft JhengHei"/>
                <a:ea typeface="Microsoft JhengHei"/>
              </a:rPr>
              <a:t>3.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鏡子以</a:t>
            </a:r>
            <a:r>
              <a:rPr lang="en-US" altLang="zh-CN" sz="2400" b="1" dirty="0">
                <a:latin typeface="Microsoft JhengHei"/>
                <a:ea typeface="Microsoft JhengHei"/>
              </a:rPr>
              <a:t>濕布擦拭後，再以乾布擦乾淨。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>
                <a:latin typeface="Microsoft JhengHei"/>
                <a:ea typeface="Microsoft JhengHei"/>
              </a:rPr>
              <a:t>4.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刷洗後</a:t>
            </a:r>
            <a:r>
              <a:rPr lang="en-US" altLang="zh-CN" sz="2400" b="1" dirty="0">
                <a:latin typeface="Microsoft JhengHei"/>
                <a:ea typeface="Microsoft JhengHei"/>
              </a:rPr>
              <a:t>請將檯面多餘水漬用抹布擦乾。</a:t>
            </a: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 rotWithShape="1">
          <a:blip r:embed="rId2" cstate="print"/>
          <a:srcRect l="4474" t="58947" r="3290" b="4035"/>
          <a:stretch/>
        </p:blipFill>
        <p:spPr>
          <a:xfrm>
            <a:off x="409073" y="3212976"/>
            <a:ext cx="8434137" cy="2952328"/>
          </a:xfrm>
          <a:prstGeom prst="rect">
            <a:avLst/>
          </a:prstGeom>
        </p:spPr>
      </p:pic>
      <p:pic>
        <p:nvPicPr>
          <p:cNvPr id="6" name="Picture 4" descr="DSCN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3"/>
            <a:ext cx="3960440" cy="29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716016" y="285293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刷洗時特別注意凹槽、細縫及接縫處</a:t>
            </a:r>
          </a:p>
        </p:txBody>
      </p:sp>
      <p:pic>
        <p:nvPicPr>
          <p:cNvPr id="8" name="Picture 4" descr="DSCN1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619379" y="285293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鏡子請每天擦拭</a:t>
            </a:r>
          </a:p>
        </p:txBody>
      </p:sp>
    </p:spTree>
    <p:extLst>
      <p:ext uri="{BB962C8B-B14F-4D97-AF65-F5344CB8AC3E}">
        <p14:creationId xmlns:p14="http://schemas.microsoft.com/office/powerpoint/2010/main" val="19051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6"/>
          <p:cNvSpPr/>
          <p:nvPr/>
        </p:nvSpPr>
        <p:spPr>
          <a:xfrm>
            <a:off x="57150" y="16387"/>
            <a:ext cx="9010650" cy="6699250"/>
          </a:xfrm>
          <a:custGeom>
            <a:avLst/>
            <a:gdLst>
              <a:gd name="connsiteX0" fmla="*/ 6857 w 9010650"/>
              <a:gd name="connsiteY0" fmla="*/ 342519 h 6699250"/>
              <a:gd name="connsiteX1" fmla="*/ 336778 w 9010650"/>
              <a:gd name="connsiteY1" fmla="*/ 12573 h 6699250"/>
              <a:gd name="connsiteX2" fmla="*/ 8690356 w 9010650"/>
              <a:gd name="connsiteY2" fmla="*/ 12573 h 6699250"/>
              <a:gd name="connsiteX3" fmla="*/ 9020175 w 9010650"/>
              <a:gd name="connsiteY3" fmla="*/ 342519 h 6699250"/>
              <a:gd name="connsiteX4" fmla="*/ 9020175 w 9010650"/>
              <a:gd name="connsiteY4" fmla="*/ 6376098 h 6699250"/>
              <a:gd name="connsiteX5" fmla="*/ 8690356 w 9010650"/>
              <a:gd name="connsiteY5" fmla="*/ 6706013 h 6699250"/>
              <a:gd name="connsiteX6" fmla="*/ 336778 w 9010650"/>
              <a:gd name="connsiteY6" fmla="*/ 6706013 h 6699250"/>
              <a:gd name="connsiteX7" fmla="*/ 6857 w 9010650"/>
              <a:gd name="connsiteY7" fmla="*/ 6376098 h 6699250"/>
              <a:gd name="connsiteX8" fmla="*/ 6857 w 9010650"/>
              <a:gd name="connsiteY8" fmla="*/ 342519 h 66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0650" h="6699250">
                <a:moveTo>
                  <a:pt x="6857" y="342519"/>
                </a:moveTo>
                <a:cubicBezTo>
                  <a:pt x="6857" y="160274"/>
                  <a:pt x="154571" y="12573"/>
                  <a:pt x="336778" y="12573"/>
                </a:cubicBezTo>
                <a:lnTo>
                  <a:pt x="8690356" y="12573"/>
                </a:lnTo>
                <a:cubicBezTo>
                  <a:pt x="8872473" y="12573"/>
                  <a:pt x="9020175" y="160274"/>
                  <a:pt x="9020175" y="342519"/>
                </a:cubicBezTo>
                <a:lnTo>
                  <a:pt x="9020175" y="6376098"/>
                </a:lnTo>
                <a:cubicBezTo>
                  <a:pt x="9020175" y="6558305"/>
                  <a:pt x="8872473" y="6706013"/>
                  <a:pt x="8690356" y="6706013"/>
                </a:cubicBezTo>
                <a:lnTo>
                  <a:pt x="336778" y="6706013"/>
                </a:lnTo>
                <a:cubicBezTo>
                  <a:pt x="154571" y="6706013"/>
                  <a:pt x="6857" y="6558305"/>
                  <a:pt x="6857" y="6376098"/>
                </a:cubicBezTo>
                <a:lnTo>
                  <a:pt x="6857" y="342519"/>
                </a:lnTo>
                <a:close/>
              </a:path>
            </a:pathLst>
          </a:custGeom>
          <a:solidFill>
            <a:srgbClr val="00001F">
              <a:alpha val="0"/>
            </a:srgbClr>
          </a:solidFill>
          <a:ln w="63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2771800" y="2251926"/>
            <a:ext cx="2592288" cy="1960705"/>
            <a:chOff x="1547664" y="2348880"/>
            <a:chExt cx="3197320" cy="2418328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655" y="2386844"/>
              <a:ext cx="3153440" cy="2372476"/>
            </a:xfrm>
            <a:prstGeom prst="rect">
              <a:avLst/>
            </a:prstGeom>
          </p:spPr>
        </p:pic>
        <p:sp>
          <p:nvSpPr>
            <p:cNvPr id="2" name="Freeform 48"/>
            <p:cNvSpPr/>
            <p:nvPr/>
          </p:nvSpPr>
          <p:spPr>
            <a:xfrm>
              <a:off x="1547664" y="2348880"/>
              <a:ext cx="3197320" cy="2418328"/>
            </a:xfrm>
            <a:custGeom>
              <a:avLst/>
              <a:gdLst>
                <a:gd name="connsiteX0" fmla="*/ 35737 w 4117975"/>
                <a:gd name="connsiteY0" fmla="*/ 3117177 h 3114675"/>
                <a:gd name="connsiteX1" fmla="*/ 4124883 w 4117975"/>
                <a:gd name="connsiteY1" fmla="*/ 3117177 h 3114675"/>
                <a:gd name="connsiteX2" fmla="*/ 4124883 w 4117975"/>
                <a:gd name="connsiteY2" fmla="*/ 36030 h 3114675"/>
                <a:gd name="connsiteX3" fmla="*/ 35737 w 4117975"/>
                <a:gd name="connsiteY3" fmla="*/ 36030 h 3114675"/>
                <a:gd name="connsiteX4" fmla="*/ 35737 w 4117975"/>
                <a:gd name="connsiteY4" fmla="*/ 3117177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975" h="3114675">
                  <a:moveTo>
                    <a:pt x="35737" y="3117177"/>
                  </a:moveTo>
                  <a:lnTo>
                    <a:pt x="4124883" y="3117177"/>
                  </a:lnTo>
                  <a:lnTo>
                    <a:pt x="4124883" y="36030"/>
                  </a:lnTo>
                  <a:lnTo>
                    <a:pt x="35737" y="36030"/>
                  </a:lnTo>
                  <a:lnTo>
                    <a:pt x="35737" y="3117177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5715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785105" y="2264268"/>
            <a:ext cx="2593886" cy="1955908"/>
            <a:chOff x="4821404" y="2358741"/>
            <a:chExt cx="3199291" cy="2412411"/>
          </a:xfrm>
        </p:grpSpPr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340" y="2398676"/>
              <a:ext cx="3159355" cy="2372476"/>
            </a:xfrm>
            <a:prstGeom prst="rect">
              <a:avLst/>
            </a:prstGeom>
          </p:spPr>
        </p:pic>
        <p:sp>
          <p:nvSpPr>
            <p:cNvPr id="3" name="Freeform 50"/>
            <p:cNvSpPr/>
            <p:nvPr/>
          </p:nvSpPr>
          <p:spPr>
            <a:xfrm>
              <a:off x="4821404" y="2358741"/>
              <a:ext cx="3197320" cy="2408467"/>
            </a:xfrm>
            <a:custGeom>
              <a:avLst/>
              <a:gdLst>
                <a:gd name="connsiteX0" fmla="*/ 37338 w 4117975"/>
                <a:gd name="connsiteY0" fmla="*/ 3114395 h 3101975"/>
                <a:gd name="connsiteX1" fmla="*/ 4126484 w 4117975"/>
                <a:gd name="connsiteY1" fmla="*/ 3114395 h 3101975"/>
                <a:gd name="connsiteX2" fmla="*/ 4126484 w 4117975"/>
                <a:gd name="connsiteY2" fmla="*/ 33248 h 3101975"/>
                <a:gd name="connsiteX3" fmla="*/ 37338 w 4117975"/>
                <a:gd name="connsiteY3" fmla="*/ 33248 h 3101975"/>
                <a:gd name="connsiteX4" fmla="*/ 37338 w 4117975"/>
                <a:gd name="connsiteY4" fmla="*/ 3114395 h 310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975" h="3101975">
                  <a:moveTo>
                    <a:pt x="37338" y="3114395"/>
                  </a:moveTo>
                  <a:lnTo>
                    <a:pt x="4126484" y="3114395"/>
                  </a:lnTo>
                  <a:lnTo>
                    <a:pt x="4126484" y="33248"/>
                  </a:lnTo>
                  <a:lnTo>
                    <a:pt x="37338" y="33248"/>
                  </a:lnTo>
                  <a:lnTo>
                    <a:pt x="37338" y="3114395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5715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006144" y="663076"/>
            <a:ext cx="1117584" cy="1024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6000" b="1" dirty="0" smtClean="0">
                <a:latin typeface="宋体"/>
                <a:ea typeface="宋体"/>
              </a:rPr>
              <a:t>刷</a:t>
            </a:r>
            <a:endParaRPr lang="zh-CN" altLang="en-US" sz="6000" b="1" spc="-209" dirty="0">
              <a:latin typeface="宋体"/>
              <a:ea typeface="宋体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 cstate="print"/>
          <a:srcRect t="56842" b="4210"/>
          <a:stretch/>
        </p:blipFill>
        <p:spPr>
          <a:xfrm>
            <a:off x="1115616" y="4371346"/>
            <a:ext cx="7524328" cy="2197895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1763688" y="273627"/>
            <a:ext cx="6984776" cy="206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2400" b="1" dirty="0" smtClean="0">
                <a:latin typeface="Microsoft JhengHei"/>
                <a:ea typeface="Microsoft JhengHei"/>
              </a:rPr>
              <a:t>1</a:t>
            </a:r>
            <a:r>
              <a:rPr lang="en-US" altLang="zh-CN" sz="2400" b="1" dirty="0">
                <a:latin typeface="Microsoft JhengHei"/>
                <a:ea typeface="Microsoft JhengHei"/>
              </a:rPr>
              <a:t>.</a:t>
            </a:r>
            <a:r>
              <a:rPr lang="en-US" altLang="zh-CN" sz="2400" b="1" spc="5" dirty="0" smtClean="0">
                <a:latin typeface="Microsoft JhengHei"/>
                <a:ea typeface="Microsoft JhengHei"/>
              </a:rPr>
              <a:t>大小便斗每天都要</a:t>
            </a:r>
            <a:r>
              <a:rPr lang="en-US" altLang="zh-CN" sz="2400" b="1" dirty="0" smtClean="0">
                <a:latin typeface="Microsoft JhengHei"/>
                <a:ea typeface="Microsoft JhengHei"/>
              </a:rPr>
              <a:t>刷洗乾淨</a:t>
            </a:r>
            <a:r>
              <a:rPr lang="en-US" altLang="zh-CN" sz="2400" b="1" dirty="0">
                <a:latin typeface="Microsoft JhengHei"/>
                <a:ea typeface="Microsoft JhengHei"/>
              </a:rPr>
              <a:t>，以免有異味產生。</a:t>
            </a:r>
          </a:p>
          <a:p>
            <a:pPr>
              <a:lnSpc>
                <a:spcPts val="1125"/>
              </a:lnSpc>
            </a:pPr>
            <a:endParaRPr lang="en-US" sz="2400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>
                <a:latin typeface="Microsoft JhengHei"/>
                <a:ea typeface="Microsoft JhengHei"/>
              </a:rPr>
              <a:t>2.若有難刷洗的黃漬可用洗廁劑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(</a:t>
            </a:r>
            <a:r>
              <a:rPr lang="en-US" altLang="zh-CN" sz="2400" b="1" dirty="0">
                <a:latin typeface="Microsoft JhengHei"/>
                <a:ea typeface="Microsoft JhengHei"/>
              </a:rPr>
              <a:t>一週約一次</a:t>
            </a:r>
            <a:r>
              <a:rPr lang="en-US" altLang="zh-CN" sz="2400" b="1" spc="-5" dirty="0">
                <a:latin typeface="Microsoft JhengHei"/>
                <a:ea typeface="Microsoft JhengHei"/>
              </a:rPr>
              <a:t>)。</a:t>
            </a:r>
          </a:p>
          <a:p>
            <a:pPr>
              <a:lnSpc>
                <a:spcPts val="1130"/>
              </a:lnSpc>
            </a:pPr>
            <a:endParaRPr lang="en-US" sz="2400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>
                <a:latin typeface="Microsoft JhengHei"/>
                <a:ea typeface="Microsoft JhengHei"/>
              </a:rPr>
              <a:t>3.</a:t>
            </a:r>
            <a:r>
              <a:rPr lang="en-US" altLang="zh-CN" sz="2400" b="1" spc="5" dirty="0">
                <a:latin typeface="Microsoft JhengHei"/>
                <a:ea typeface="Microsoft JhengHei"/>
              </a:rPr>
              <a:t>便斗裡面、外</a:t>
            </a:r>
            <a:r>
              <a:rPr lang="en-US" altLang="zh-CN" sz="2400" b="1" dirty="0">
                <a:latin typeface="Microsoft JhengHei"/>
                <a:ea typeface="Microsoft JhengHei"/>
              </a:rPr>
              <a:t>面、四周都要仔細刷洗。</a:t>
            </a:r>
          </a:p>
          <a:p>
            <a:pPr>
              <a:lnSpc>
                <a:spcPts val="1125"/>
              </a:lnSpc>
            </a:pPr>
            <a:endParaRPr lang="en-US" sz="2400" dirty="0" smtClean="0"/>
          </a:p>
          <a:p>
            <a:pPr marL="0">
              <a:lnSpc>
                <a:spcPct val="110833"/>
              </a:lnSpc>
            </a:pPr>
            <a:r>
              <a:rPr lang="en-US" altLang="zh-CN" sz="2400" b="1" dirty="0">
                <a:latin typeface="Microsoft JhengHei"/>
                <a:ea typeface="Microsoft JhengHei"/>
              </a:rPr>
              <a:t>4.</a:t>
            </a:r>
            <a:r>
              <a:rPr lang="en-US" altLang="zh-CN" sz="2400" b="1" spc="5" dirty="0">
                <a:latin typeface="Microsoft JhengHei"/>
                <a:ea typeface="Microsoft JhengHei"/>
              </a:rPr>
              <a:t>便斗四周磁</a:t>
            </a:r>
            <a:r>
              <a:rPr lang="en-US" altLang="zh-CN" sz="2400" b="1" dirty="0">
                <a:latin typeface="Microsoft JhengHei"/>
                <a:ea typeface="Microsoft JhengHei"/>
              </a:rPr>
              <a:t>磚定期刷洗並拖乾。</a:t>
            </a:r>
          </a:p>
        </p:txBody>
      </p:sp>
    </p:spTree>
    <p:extLst>
      <p:ext uri="{BB962C8B-B14F-4D97-AF65-F5344CB8AC3E}">
        <p14:creationId xmlns:p14="http://schemas.microsoft.com/office/powerpoint/2010/main" val="3036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8"/>
          <p:cNvSpPr/>
          <p:nvPr/>
        </p:nvSpPr>
        <p:spPr>
          <a:xfrm>
            <a:off x="57150" y="57150"/>
            <a:ext cx="9010650" cy="6699250"/>
          </a:xfrm>
          <a:custGeom>
            <a:avLst/>
            <a:gdLst>
              <a:gd name="connsiteX0" fmla="*/ 6857 w 9010650"/>
              <a:gd name="connsiteY0" fmla="*/ 342519 h 6699250"/>
              <a:gd name="connsiteX1" fmla="*/ 336778 w 9010650"/>
              <a:gd name="connsiteY1" fmla="*/ 12573 h 6699250"/>
              <a:gd name="connsiteX2" fmla="*/ 8690356 w 9010650"/>
              <a:gd name="connsiteY2" fmla="*/ 12573 h 6699250"/>
              <a:gd name="connsiteX3" fmla="*/ 9020175 w 9010650"/>
              <a:gd name="connsiteY3" fmla="*/ 342519 h 6699250"/>
              <a:gd name="connsiteX4" fmla="*/ 9020175 w 9010650"/>
              <a:gd name="connsiteY4" fmla="*/ 6376098 h 6699250"/>
              <a:gd name="connsiteX5" fmla="*/ 8690356 w 9010650"/>
              <a:gd name="connsiteY5" fmla="*/ 6706013 h 6699250"/>
              <a:gd name="connsiteX6" fmla="*/ 336778 w 9010650"/>
              <a:gd name="connsiteY6" fmla="*/ 6706013 h 6699250"/>
              <a:gd name="connsiteX7" fmla="*/ 6857 w 9010650"/>
              <a:gd name="connsiteY7" fmla="*/ 6376098 h 6699250"/>
              <a:gd name="connsiteX8" fmla="*/ 6857 w 9010650"/>
              <a:gd name="connsiteY8" fmla="*/ 342519 h 66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0650" h="6699250">
                <a:moveTo>
                  <a:pt x="6857" y="342519"/>
                </a:moveTo>
                <a:cubicBezTo>
                  <a:pt x="6857" y="160274"/>
                  <a:pt x="154571" y="12573"/>
                  <a:pt x="336778" y="12573"/>
                </a:cubicBezTo>
                <a:lnTo>
                  <a:pt x="8690356" y="12573"/>
                </a:lnTo>
                <a:cubicBezTo>
                  <a:pt x="8872473" y="12573"/>
                  <a:pt x="9020175" y="160274"/>
                  <a:pt x="9020175" y="342519"/>
                </a:cubicBezTo>
                <a:lnTo>
                  <a:pt x="9020175" y="6376098"/>
                </a:lnTo>
                <a:cubicBezTo>
                  <a:pt x="9020175" y="6558305"/>
                  <a:pt x="8872473" y="6706013"/>
                  <a:pt x="8690356" y="6706013"/>
                </a:cubicBezTo>
                <a:lnTo>
                  <a:pt x="336778" y="6706013"/>
                </a:lnTo>
                <a:cubicBezTo>
                  <a:pt x="154571" y="6706013"/>
                  <a:pt x="6857" y="6558305"/>
                  <a:pt x="6857" y="6376098"/>
                </a:cubicBezTo>
                <a:lnTo>
                  <a:pt x="6857" y="342519"/>
                </a:lnTo>
                <a:close/>
              </a:path>
            </a:pathLst>
          </a:custGeom>
          <a:solidFill>
            <a:srgbClr val="00001F">
              <a:alpha val="0"/>
            </a:srgbClr>
          </a:solidFill>
          <a:ln w="63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768042" y="2792070"/>
            <a:ext cx="3712554" cy="2797170"/>
            <a:chOff x="768042" y="2792070"/>
            <a:chExt cx="3234690" cy="2437130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52" y="2821280"/>
              <a:ext cx="3192780" cy="2407920"/>
            </a:xfrm>
            <a:prstGeom prst="rect">
              <a:avLst/>
            </a:prstGeom>
          </p:spPr>
        </p:pic>
        <p:sp>
          <p:nvSpPr>
            <p:cNvPr id="2" name="Freeform 60"/>
            <p:cNvSpPr/>
            <p:nvPr/>
          </p:nvSpPr>
          <p:spPr>
            <a:xfrm>
              <a:off x="768042" y="2792070"/>
              <a:ext cx="3232150" cy="2432050"/>
            </a:xfrm>
            <a:custGeom>
              <a:avLst/>
              <a:gdLst>
                <a:gd name="connsiteX0" fmla="*/ 31673 w 3232150"/>
                <a:gd name="connsiteY0" fmla="*/ 2436241 h 2432050"/>
                <a:gd name="connsiteX1" fmla="*/ 3237788 w 3232150"/>
                <a:gd name="connsiteY1" fmla="*/ 2436241 h 2432050"/>
                <a:gd name="connsiteX2" fmla="*/ 3237788 w 3232150"/>
                <a:gd name="connsiteY2" fmla="*/ 22098 h 2432050"/>
                <a:gd name="connsiteX3" fmla="*/ 31673 w 3232150"/>
                <a:gd name="connsiteY3" fmla="*/ 22098 h 2432050"/>
                <a:gd name="connsiteX4" fmla="*/ 31673 w 3232150"/>
                <a:gd name="connsiteY4" fmla="*/ 2436241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150" h="2432050">
                  <a:moveTo>
                    <a:pt x="31673" y="2436241"/>
                  </a:moveTo>
                  <a:lnTo>
                    <a:pt x="3237788" y="2436241"/>
                  </a:lnTo>
                  <a:lnTo>
                    <a:pt x="3237788" y="22098"/>
                  </a:lnTo>
                  <a:lnTo>
                    <a:pt x="31673" y="22098"/>
                  </a:lnTo>
                  <a:lnTo>
                    <a:pt x="31673" y="2436241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3810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932040" y="2780928"/>
            <a:ext cx="3600400" cy="2808312"/>
            <a:chOff x="5238442" y="2792070"/>
            <a:chExt cx="3221990" cy="2437130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5272" y="2821280"/>
              <a:ext cx="3185160" cy="2407920"/>
            </a:xfrm>
            <a:prstGeom prst="rect">
              <a:avLst/>
            </a:prstGeom>
          </p:spPr>
        </p:pic>
        <p:sp>
          <p:nvSpPr>
            <p:cNvPr id="3" name="Freeform 62"/>
            <p:cNvSpPr/>
            <p:nvPr/>
          </p:nvSpPr>
          <p:spPr>
            <a:xfrm>
              <a:off x="5238442" y="2792070"/>
              <a:ext cx="3219450" cy="2432050"/>
            </a:xfrm>
            <a:custGeom>
              <a:avLst/>
              <a:gdLst>
                <a:gd name="connsiteX0" fmla="*/ 25780 w 3219450"/>
                <a:gd name="connsiteY0" fmla="*/ 2436241 h 2432050"/>
                <a:gd name="connsiteX1" fmla="*/ 3231895 w 3219450"/>
                <a:gd name="connsiteY1" fmla="*/ 2436241 h 2432050"/>
                <a:gd name="connsiteX2" fmla="*/ 3231895 w 3219450"/>
                <a:gd name="connsiteY2" fmla="*/ 22098 h 2432050"/>
                <a:gd name="connsiteX3" fmla="*/ 25780 w 3219450"/>
                <a:gd name="connsiteY3" fmla="*/ 22098 h 2432050"/>
                <a:gd name="connsiteX4" fmla="*/ 25780 w 3219450"/>
                <a:gd name="connsiteY4" fmla="*/ 2436241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0" h="2432050">
                  <a:moveTo>
                    <a:pt x="25780" y="2436241"/>
                  </a:moveTo>
                  <a:lnTo>
                    <a:pt x="3231895" y="2436241"/>
                  </a:lnTo>
                  <a:lnTo>
                    <a:pt x="3231895" y="22098"/>
                  </a:lnTo>
                  <a:lnTo>
                    <a:pt x="25780" y="22098"/>
                  </a:lnTo>
                  <a:lnTo>
                    <a:pt x="25780" y="2436241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38100">
              <a:solidFill>
                <a:srgbClr val="00AEE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006144" y="663077"/>
            <a:ext cx="685536" cy="630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4000" b="1" dirty="0" smtClean="0">
                <a:latin typeface="微軟正黑體" pitchFamily="34" charset="-120"/>
                <a:ea typeface="微軟正黑體" pitchFamily="34" charset="-120"/>
              </a:rPr>
              <a:t>擦</a:t>
            </a:r>
            <a:endParaRPr lang="zh-CN" altLang="en-US" sz="2600" b="1" spc="-1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6832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擦拭尿斗外部保持乾淨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>
                <a:latin typeface="微軟正黑體" pitchFamily="34" charset="-120"/>
                <a:ea typeface="微軟正黑體" pitchFamily="34" charset="-120"/>
              </a:rPr>
              <a:t>擦拭門板或牆面</a:t>
            </a:r>
            <a:endParaRPr lang="zh-TW" altLang="zh-TW" sz="2400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2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805</TotalTime>
  <Words>711</Words>
  <Application>Microsoft Office PowerPoint</Application>
  <PresentationFormat>如螢幕大小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壁窗</vt:lpstr>
      <vt:lpstr>打掃厠所的要領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清潔劑（無煙鹽酸）</vt:lpstr>
      <vt:lpstr>PowerPoint 簡報</vt:lpstr>
      <vt:lpstr>PowerPoint 簡報</vt:lpstr>
      <vt:lpstr>保持地板清潔</vt:lpstr>
      <vt:lpstr>PowerPoint 簡報</vt:lpstr>
      <vt:lpstr>環境清潔靠我們一起合作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打掃厠所的要領</dc:title>
  <dc:creator>user</dc:creator>
  <cp:lastModifiedBy>USER</cp:lastModifiedBy>
  <cp:revision>29</cp:revision>
  <dcterms:created xsi:type="dcterms:W3CDTF">2019-08-27T03:30:23Z</dcterms:created>
  <dcterms:modified xsi:type="dcterms:W3CDTF">2019-09-09T03:48:24Z</dcterms:modified>
</cp:coreProperties>
</file>