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99" r:id="rId3"/>
    <p:sldId id="394" r:id="rId4"/>
    <p:sldId id="395" r:id="rId5"/>
    <p:sldId id="265" r:id="rId6"/>
    <p:sldId id="268" r:id="rId7"/>
    <p:sldId id="390" r:id="rId8"/>
    <p:sldId id="301" r:id="rId9"/>
    <p:sldId id="315" r:id="rId10"/>
    <p:sldId id="317" r:id="rId11"/>
    <p:sldId id="321" r:id="rId12"/>
    <p:sldId id="316" r:id="rId13"/>
    <p:sldId id="322" r:id="rId14"/>
    <p:sldId id="366" r:id="rId15"/>
    <p:sldId id="319" r:id="rId16"/>
    <p:sldId id="318" r:id="rId17"/>
    <p:sldId id="320" r:id="rId18"/>
    <p:sldId id="392" r:id="rId19"/>
    <p:sldId id="393" r:id="rId20"/>
    <p:sldId id="385" r:id="rId21"/>
    <p:sldId id="387" r:id="rId22"/>
    <p:sldId id="386" r:id="rId23"/>
    <p:sldId id="372" r:id="rId24"/>
    <p:sldId id="373" r:id="rId25"/>
    <p:sldId id="377" r:id="rId26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5" autoAdjust="0"/>
    <p:restoredTop sz="94660"/>
  </p:normalViewPr>
  <p:slideViewPr>
    <p:cSldViewPr>
      <p:cViewPr>
        <p:scale>
          <a:sx n="56" d="100"/>
          <a:sy n="56" d="100"/>
        </p:scale>
        <p:origin x="-102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E1B1F-55C3-4E3A-9A92-31DED8D31954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DDD32-BBCD-4250-B954-0213FB53028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9493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38BC6-1E44-4F8F-B626-3100EFE86C59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D2D811-1BE4-4564-8E5A-3910DE0FD1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152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165304"/>
            <a:ext cx="1075587" cy="6697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165304"/>
            <a:ext cx="1075587" cy="6697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1926D-1C7C-4E5E-B4E3-1D60236220E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4847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34488"/>
            <a:ext cx="8208912" cy="4170776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165304"/>
            <a:ext cx="1075587" cy="6697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165304"/>
            <a:ext cx="1075587" cy="6697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165304"/>
            <a:ext cx="1075587" cy="6697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165304"/>
            <a:ext cx="1075587" cy="6697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165304"/>
            <a:ext cx="1075587" cy="6697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hyperlink" Target="https://www.youtube.com/watch?v=EGVcijiCklk&amp;index=7&amp;list=PLovs5ln-6RaGOS_cMJyhdMRh1Z7xxVoL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Y4Crp0HxNq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Ppdo4RwNLTw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11560" y="1700808"/>
            <a:ext cx="7772400" cy="1780108"/>
          </a:xfrm>
        </p:spPr>
        <p:txBody>
          <a:bodyPr>
            <a:noAutofit/>
          </a:bodyPr>
          <a:lstStyle/>
          <a:p>
            <a:r>
              <a:rPr lang="zh-TW" altLang="en-US" sz="6000" dirty="0"/>
              <a:t>我是</a:t>
            </a:r>
            <a:r>
              <a:rPr lang="zh-TW" altLang="en-US" sz="6000" dirty="0" smtClean="0"/>
              <a:t>反菸小達人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28846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1" b="100000" l="0" r="100000">
                        <a14:foregroundMark x1="63847" y1="52672" x2="63847" y2="52672"/>
                        <a14:foregroundMark x1="60531" y1="54046" x2="60531" y2="54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08" y="1628800"/>
            <a:ext cx="3356383" cy="41764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3779912" y="4869160"/>
            <a:ext cx="4680520" cy="1260000"/>
          </a:xfrm>
          <a:prstGeom prst="wedgeRoundRectCallout">
            <a:avLst>
              <a:gd name="adj1" fmla="val -61466"/>
              <a:gd name="adj2" fmla="val -34124"/>
              <a:gd name="adj3" fmla="val 16667"/>
            </a:avLst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zh-TW" altLang="en-US" sz="3200" dirty="0" smtClean="0">
                <a:latin typeface="+mn-ea"/>
              </a:rPr>
              <a:t>ㄟ</a:t>
            </a:r>
            <a:r>
              <a:rPr lang="en-US" altLang="zh-TW" sz="3200" dirty="0" smtClean="0">
                <a:latin typeface="+mn-ea"/>
              </a:rPr>
              <a:t>~</a:t>
            </a:r>
            <a:r>
              <a:rPr lang="zh-TW" altLang="en-US" sz="3200" dirty="0" smtClean="0">
                <a:latin typeface="+mn-ea"/>
              </a:rPr>
              <a:t>不好吧</a:t>
            </a:r>
            <a:r>
              <a:rPr lang="en-US" altLang="zh-TW" sz="3200" dirty="0" smtClean="0">
                <a:latin typeface="+mn-ea"/>
              </a:rPr>
              <a:t>!</a:t>
            </a:r>
            <a:r>
              <a:rPr lang="zh-TW" altLang="en-US" sz="3200" dirty="0" smtClean="0">
                <a:latin typeface="+mn-ea"/>
              </a:rPr>
              <a:t>衛生局抓很兇耶。</a:t>
            </a:r>
            <a:endParaRPr lang="zh-TW" altLang="en-US" sz="3200" dirty="0">
              <a:latin typeface="+mn-ea"/>
            </a:endParaRPr>
          </a:p>
          <a:p>
            <a:pPr algn="ctr"/>
            <a:endParaRPr lang="en-US" altLang="zh-TW" sz="3200" dirty="0">
              <a:latin typeface="Times New Roman" pitchFamily="18" charset="0"/>
              <a:ea typeface="華康中特圓體" pitchFamily="49" charset="-120"/>
            </a:endParaRPr>
          </a:p>
        </p:txBody>
      </p:sp>
      <p:sp>
        <p:nvSpPr>
          <p:cNvPr id="4860931" name="Oval 3"/>
          <p:cNvSpPr>
            <a:spLocks noChangeArrowheads="1"/>
          </p:cNvSpPr>
          <p:nvPr/>
        </p:nvSpPr>
        <p:spPr bwMode="auto">
          <a:xfrm>
            <a:off x="217860" y="1404392"/>
            <a:ext cx="3352800" cy="152400"/>
          </a:xfrm>
          <a:prstGeom prst="ellipse">
            <a:avLst/>
          </a:prstGeom>
          <a:solidFill>
            <a:srgbClr val="FFCC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860932" name="Rectangle 4"/>
          <p:cNvSpPr>
            <a:spLocks noChangeArrowheads="1"/>
          </p:cNvSpPr>
          <p:nvPr/>
        </p:nvSpPr>
        <p:spPr bwMode="auto">
          <a:xfrm>
            <a:off x="160709" y="819261"/>
            <a:ext cx="50593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TW" altLang="en-US" sz="4000" b="1" i="1" dirty="0" smtClean="0">
                <a:solidFill>
                  <a:srgbClr val="333399"/>
                </a:solidFill>
                <a:latin typeface="Times New Roman" pitchFamily="18" charset="0"/>
                <a:ea typeface="華康中特圓體" pitchFamily="49" charset="-120"/>
              </a:rPr>
              <a:t>第一不：</a:t>
            </a:r>
            <a:r>
              <a:rPr lang="zh-TW" altLang="en-US" sz="4000" b="1" i="1" dirty="0">
                <a:solidFill>
                  <a:srgbClr val="333399"/>
                </a:solidFill>
                <a:latin typeface="Times New Roman" pitchFamily="18" charset="0"/>
                <a:ea typeface="華康中特圓體" pitchFamily="49" charset="-120"/>
              </a:rPr>
              <a:t>告知理由法</a:t>
            </a:r>
          </a:p>
        </p:txBody>
      </p:sp>
      <p:sp>
        <p:nvSpPr>
          <p:cNvPr id="4860933" name="AutoShape 5"/>
          <p:cNvSpPr>
            <a:spLocks noChangeArrowheads="1"/>
          </p:cNvSpPr>
          <p:nvPr/>
        </p:nvSpPr>
        <p:spPr bwMode="auto">
          <a:xfrm>
            <a:off x="3779912" y="1873414"/>
            <a:ext cx="4680520" cy="1260000"/>
          </a:xfrm>
          <a:prstGeom prst="wedgeRoundRectCallout">
            <a:avLst>
              <a:gd name="adj1" fmla="val -66394"/>
              <a:gd name="adj2" fmla="val 45033"/>
              <a:gd name="adj3" fmla="val 16667"/>
            </a:avLst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zh-TW" altLang="en-US" sz="3200" dirty="0" smtClean="0">
                <a:latin typeface="+mn-ea"/>
              </a:rPr>
              <a:t>如果</a:t>
            </a:r>
            <a:r>
              <a:rPr lang="zh-TW" altLang="en-US" sz="3200" dirty="0">
                <a:latin typeface="+mn-ea"/>
              </a:rPr>
              <a:t>我家人聞到我有菸味，我就死定了啦</a:t>
            </a:r>
            <a:r>
              <a:rPr lang="en-US" altLang="zh-TW" sz="3200" dirty="0">
                <a:latin typeface="+mn-ea"/>
              </a:rPr>
              <a:t>!</a:t>
            </a:r>
            <a:endParaRPr lang="zh-TW" altLang="en-US" sz="3200" dirty="0">
              <a:latin typeface="+mn-ea"/>
            </a:endParaRPr>
          </a:p>
          <a:p>
            <a:endParaRPr lang="zh-TW" altLang="en-US" sz="3200" dirty="0" smtClean="0">
              <a:latin typeface="+mn-ea"/>
            </a:endParaRPr>
          </a:p>
          <a:p>
            <a:pPr algn="ctr"/>
            <a:endParaRPr lang="en-US" altLang="zh-TW" sz="3200" dirty="0">
              <a:latin typeface="Times New Roman" pitchFamily="18" charset="0"/>
              <a:ea typeface="華康中特圓體" pitchFamily="49" charset="-120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3779912" y="3313574"/>
            <a:ext cx="4680520" cy="1260000"/>
          </a:xfrm>
          <a:prstGeom prst="wedgeRoundRectCallout">
            <a:avLst>
              <a:gd name="adj1" fmla="val -64610"/>
              <a:gd name="adj2" fmla="val -16068"/>
              <a:gd name="adj3" fmla="val 16667"/>
            </a:avLst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zh-TW" altLang="en-US" sz="3200" dirty="0" smtClean="0">
                <a:latin typeface="+mn-ea"/>
              </a:rPr>
              <a:t>我要存錢啦，省下</a:t>
            </a:r>
            <a:r>
              <a:rPr lang="zh-TW" altLang="en-US" sz="3200" dirty="0">
                <a:latin typeface="+mn-ea"/>
              </a:rPr>
              <a:t>買菸的錢就可以</a:t>
            </a:r>
            <a:r>
              <a:rPr lang="zh-TW" altLang="en-US" sz="3200" dirty="0" smtClean="0">
                <a:latin typeface="+mn-ea"/>
              </a:rPr>
              <a:t>買新遊戲機。</a:t>
            </a:r>
            <a:endParaRPr lang="en-US" altLang="zh-TW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68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860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4860933" grpId="0" animBg="1" autoUpdateAnimBg="0"/>
      <p:bldP spid="10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5027" name="Oval 3"/>
          <p:cNvSpPr>
            <a:spLocks noChangeArrowheads="1"/>
          </p:cNvSpPr>
          <p:nvPr/>
        </p:nvSpPr>
        <p:spPr bwMode="auto">
          <a:xfrm>
            <a:off x="259884" y="1435224"/>
            <a:ext cx="3352800" cy="152400"/>
          </a:xfrm>
          <a:prstGeom prst="ellipse">
            <a:avLst/>
          </a:prstGeom>
          <a:solidFill>
            <a:srgbClr val="CC99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865028" name="Rectangle 4"/>
          <p:cNvSpPr>
            <a:spLocks noChangeArrowheads="1"/>
          </p:cNvSpPr>
          <p:nvPr/>
        </p:nvSpPr>
        <p:spPr bwMode="auto">
          <a:xfrm>
            <a:off x="179512" y="836712"/>
            <a:ext cx="48013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4000" b="1" i="1" dirty="0" smtClean="0">
                <a:solidFill>
                  <a:srgbClr val="333399"/>
                </a:solidFill>
                <a:latin typeface="Times New Roman" pitchFamily="18" charset="0"/>
                <a:ea typeface="華康中特圓體" pitchFamily="49" charset="-120"/>
              </a:rPr>
              <a:t>第二不</a:t>
            </a:r>
            <a:r>
              <a:rPr lang="zh-TW" altLang="en-US" sz="4000" b="1" i="1" dirty="0">
                <a:solidFill>
                  <a:srgbClr val="333399"/>
                </a:solidFill>
                <a:latin typeface="Times New Roman" pitchFamily="18" charset="0"/>
                <a:ea typeface="華康中特圓體" pitchFamily="49" charset="-120"/>
              </a:rPr>
              <a:t>：轉移話題法</a:t>
            </a:r>
          </a:p>
        </p:txBody>
      </p:sp>
      <p:sp>
        <p:nvSpPr>
          <p:cNvPr id="4865029" name="AutoShape 5"/>
          <p:cNvSpPr>
            <a:spLocks noChangeArrowheads="1"/>
          </p:cNvSpPr>
          <p:nvPr/>
        </p:nvSpPr>
        <p:spPr bwMode="auto">
          <a:xfrm>
            <a:off x="323528" y="2348880"/>
            <a:ext cx="4680000" cy="1080000"/>
          </a:xfrm>
          <a:prstGeom prst="wedgeRoundRectCallout">
            <a:avLst>
              <a:gd name="adj1" fmla="val 65873"/>
              <a:gd name="adj2" fmla="val 29862"/>
              <a:gd name="adj3" fmla="val 16667"/>
            </a:avLst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zh-TW" altLang="en-US" sz="3200" dirty="0">
                <a:latin typeface="+mn-ea"/>
              </a:rPr>
              <a:t>最近有個新遊戲</a:t>
            </a:r>
            <a:r>
              <a:rPr lang="en-US" altLang="zh-TW" sz="3200" dirty="0">
                <a:latin typeface="+mn-ea"/>
              </a:rPr>
              <a:t>app</a:t>
            </a:r>
            <a:r>
              <a:rPr lang="zh-TW" altLang="en-US" sz="3200" dirty="0">
                <a:latin typeface="+mn-ea"/>
              </a:rPr>
              <a:t> </a:t>
            </a:r>
            <a:endParaRPr lang="en-US" altLang="zh-TW" sz="3200" dirty="0" smtClean="0">
              <a:latin typeface="+mn-ea"/>
            </a:endParaRPr>
          </a:p>
          <a:p>
            <a:r>
              <a:rPr lang="zh-TW" altLang="en-US" sz="3200" dirty="0" smtClean="0">
                <a:latin typeface="+mn-ea"/>
              </a:rPr>
              <a:t>你</a:t>
            </a:r>
            <a:r>
              <a:rPr lang="zh-TW" altLang="en-US" sz="3200" dirty="0">
                <a:latin typeface="+mn-ea"/>
              </a:rPr>
              <a:t>玩過沒</a:t>
            </a:r>
            <a:r>
              <a:rPr lang="en-US" altLang="zh-TW" sz="3200" dirty="0" smtClean="0">
                <a:latin typeface="+mn-ea"/>
              </a:rPr>
              <a:t>?</a:t>
            </a:r>
            <a:endParaRPr lang="zh-TW" altLang="en-US" sz="3200" dirty="0">
              <a:latin typeface="+mn-ea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85943" y="4149080"/>
            <a:ext cx="4680000" cy="1080000"/>
          </a:xfrm>
          <a:prstGeom prst="wedgeRoundRectCallout">
            <a:avLst>
              <a:gd name="adj1" fmla="val 65257"/>
              <a:gd name="adj2" fmla="val -33245"/>
              <a:gd name="adj3" fmla="val 16667"/>
            </a:avLst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zh-TW" altLang="en-US" sz="3200" dirty="0">
                <a:latin typeface="+mn-ea"/>
              </a:rPr>
              <a:t>走啦</a:t>
            </a:r>
            <a:r>
              <a:rPr lang="en-US" altLang="zh-TW" sz="3200" dirty="0">
                <a:latin typeface="+mn-ea"/>
              </a:rPr>
              <a:t>!</a:t>
            </a:r>
            <a:r>
              <a:rPr lang="zh-TW" altLang="en-US" sz="3200" dirty="0">
                <a:latin typeface="+mn-ea"/>
              </a:rPr>
              <a:t>去</a:t>
            </a:r>
            <a:r>
              <a:rPr lang="zh-TW" altLang="en-US" sz="3200" dirty="0" smtClean="0">
                <a:latin typeface="+mn-ea"/>
              </a:rPr>
              <a:t>打球</a:t>
            </a:r>
            <a:endParaRPr lang="zh-TW" altLang="en-US" sz="3200" dirty="0">
              <a:latin typeface="+mn-e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0" b="96350" l="0" r="99234">
                        <a14:foregroundMark x1="10873" y1="53869" x2="10567" y2="55036"/>
                        <a14:foregroundMark x1="13323" y1="51387" x2="14395" y2="53431"/>
                        <a14:foregroundMark x1="23583" y1="52993" x2="23430" y2="51387"/>
                        <a14:foregroundMark x1="23124" y1="47445" x2="24349" y2="50657"/>
                        <a14:foregroundMark x1="12251" y1="57810" x2="12251" y2="57810"/>
                        <a14:foregroundMark x1="20061" y1="65839" x2="21286" y2="68905"/>
                        <a14:foregroundMark x1="73507" y1="76934" x2="73966" y2="74891"/>
                        <a14:foregroundMark x1="83155" y1="71679" x2="87443" y2="6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35224"/>
            <a:ext cx="3979863" cy="41751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41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865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5029" grpId="0" animBg="1" autoUpdateAnimBg="0"/>
      <p:bldP spid="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9906" name="Oval 2"/>
          <p:cNvSpPr>
            <a:spLocks noChangeArrowheads="1"/>
          </p:cNvSpPr>
          <p:nvPr/>
        </p:nvSpPr>
        <p:spPr bwMode="auto">
          <a:xfrm>
            <a:off x="250949" y="1485528"/>
            <a:ext cx="3352800" cy="152400"/>
          </a:xfrm>
          <a:prstGeom prst="ellipse">
            <a:avLst/>
          </a:prstGeom>
          <a:solidFill>
            <a:srgbClr val="CC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859909" name="AutoShape 5"/>
          <p:cNvSpPr>
            <a:spLocks noChangeArrowheads="1"/>
          </p:cNvSpPr>
          <p:nvPr/>
        </p:nvSpPr>
        <p:spPr bwMode="auto">
          <a:xfrm>
            <a:off x="323526" y="2709040"/>
            <a:ext cx="4680000" cy="1080000"/>
          </a:xfrm>
          <a:prstGeom prst="wedgeRoundRectCallout">
            <a:avLst>
              <a:gd name="adj1" fmla="val 58764"/>
              <a:gd name="adj2" fmla="val -14940"/>
              <a:gd name="adj3" fmla="val 16667"/>
            </a:avLst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zh-TW" altLang="en-US" sz="3200" dirty="0" smtClean="0">
                <a:latin typeface="+mn-ea"/>
              </a:rPr>
              <a:t>不要！我不想抽。</a:t>
            </a:r>
            <a:r>
              <a:rPr lang="en-US" altLang="zh-TW" sz="3200" dirty="0" smtClean="0">
                <a:latin typeface="+mn-ea"/>
              </a:rPr>
              <a:t>(</a:t>
            </a:r>
            <a:r>
              <a:rPr lang="zh-TW" altLang="en-US" sz="3200" dirty="0" smtClean="0">
                <a:latin typeface="+mn-ea"/>
              </a:rPr>
              <a:t>帥</a:t>
            </a:r>
            <a:r>
              <a:rPr lang="en-US" altLang="zh-TW" sz="3200" dirty="0" smtClean="0">
                <a:latin typeface="+mn-ea"/>
              </a:rPr>
              <a:t>)</a:t>
            </a:r>
            <a:endParaRPr lang="zh-TW" altLang="en-US" sz="3200" dirty="0">
              <a:latin typeface="+mn-ea"/>
            </a:endParaRPr>
          </a:p>
        </p:txBody>
      </p:sp>
      <p:sp>
        <p:nvSpPr>
          <p:cNvPr id="4859910" name="Rectangle 6"/>
          <p:cNvSpPr>
            <a:spLocks noChangeArrowheads="1"/>
          </p:cNvSpPr>
          <p:nvPr/>
        </p:nvSpPr>
        <p:spPr bwMode="auto">
          <a:xfrm>
            <a:off x="179512" y="836712"/>
            <a:ext cx="48013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4000" b="1" i="1" dirty="0" smtClean="0">
                <a:solidFill>
                  <a:srgbClr val="333399"/>
                </a:solidFill>
                <a:latin typeface="Times New Roman" pitchFamily="18" charset="0"/>
                <a:ea typeface="華康中特圓體" pitchFamily="49" charset="-120"/>
              </a:rPr>
              <a:t>第</a:t>
            </a:r>
            <a:r>
              <a:rPr lang="zh-TW" altLang="en-US" sz="4000" b="1" i="1" dirty="0">
                <a:solidFill>
                  <a:srgbClr val="333399"/>
                </a:solidFill>
                <a:latin typeface="Times New Roman" pitchFamily="18" charset="0"/>
                <a:ea typeface="華康中特圓體" pitchFamily="49" charset="-120"/>
              </a:rPr>
              <a:t>三</a:t>
            </a:r>
            <a:r>
              <a:rPr lang="zh-TW" altLang="en-US" sz="4000" b="1" i="1" dirty="0" smtClean="0">
                <a:solidFill>
                  <a:srgbClr val="333399"/>
                </a:solidFill>
                <a:latin typeface="Times New Roman" pitchFamily="18" charset="0"/>
                <a:ea typeface="華康中特圓體" pitchFamily="49" charset="-120"/>
              </a:rPr>
              <a:t>不：</a:t>
            </a:r>
            <a:r>
              <a:rPr lang="zh-TW" altLang="en-US" sz="4000" b="1" i="1" dirty="0">
                <a:solidFill>
                  <a:srgbClr val="333399"/>
                </a:solidFill>
                <a:latin typeface="Times New Roman" pitchFamily="18" charset="0"/>
                <a:ea typeface="華康中特圓體" pitchFamily="49" charset="-120"/>
              </a:rPr>
              <a:t>堅持拒絕法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251520" y="4293096"/>
            <a:ext cx="4680000" cy="1080000"/>
          </a:xfrm>
          <a:prstGeom prst="wedgeRoundRectCallout">
            <a:avLst>
              <a:gd name="adj1" fmla="val 59049"/>
              <a:gd name="adj2" fmla="val -28721"/>
              <a:gd name="adj3" fmla="val 16667"/>
            </a:avLst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zh-TW" altLang="en-US" sz="3200" dirty="0" smtClean="0">
                <a:latin typeface="+mn-ea"/>
              </a:rPr>
              <a:t>我</a:t>
            </a:r>
            <a:r>
              <a:rPr lang="zh-TW" altLang="en-US" sz="3200" dirty="0">
                <a:latin typeface="+mn-ea"/>
              </a:rPr>
              <a:t>不做</a:t>
            </a:r>
            <a:r>
              <a:rPr lang="zh-TW" altLang="en-US" sz="3200" dirty="0" smtClean="0">
                <a:latin typeface="+mn-ea"/>
              </a:rPr>
              <a:t>違反校規的事。</a:t>
            </a:r>
            <a:endParaRPr lang="zh-TW" altLang="en-US" sz="3200" dirty="0">
              <a:latin typeface="+mn-e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7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37928"/>
            <a:ext cx="2859087" cy="3797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84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485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9909" grpId="0" animBg="1" autoUpdateAnimBg="0"/>
      <p:bldP spid="9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6051" name="Oval 3"/>
          <p:cNvSpPr>
            <a:spLocks noChangeArrowheads="1"/>
          </p:cNvSpPr>
          <p:nvPr/>
        </p:nvSpPr>
        <p:spPr bwMode="auto">
          <a:xfrm>
            <a:off x="355104" y="1476400"/>
            <a:ext cx="3352800" cy="152400"/>
          </a:xfrm>
          <a:prstGeom prst="ellipse">
            <a:avLst/>
          </a:prstGeom>
          <a:solidFill>
            <a:srgbClr val="00CC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866052" name="Rectangle 4"/>
          <p:cNvSpPr>
            <a:spLocks noChangeArrowheads="1"/>
          </p:cNvSpPr>
          <p:nvPr/>
        </p:nvSpPr>
        <p:spPr bwMode="auto">
          <a:xfrm>
            <a:off x="179512" y="848906"/>
            <a:ext cx="42883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zh-TW" sz="4000" b="1" i="1" dirty="0">
                <a:solidFill>
                  <a:srgbClr val="333399"/>
                </a:solidFill>
                <a:latin typeface="Times New Roman" pitchFamily="18" charset="0"/>
                <a:ea typeface="華康中特圓體" pitchFamily="49" charset="-120"/>
              </a:rPr>
              <a:t>第</a:t>
            </a:r>
            <a:r>
              <a:rPr lang="zh-TW" altLang="en-US" sz="4000" b="1" i="1" dirty="0">
                <a:solidFill>
                  <a:srgbClr val="333399"/>
                </a:solidFill>
                <a:latin typeface="Times New Roman" pitchFamily="18" charset="0"/>
                <a:ea typeface="華康中特圓體" pitchFamily="49" charset="-120"/>
              </a:rPr>
              <a:t>四</a:t>
            </a:r>
            <a:r>
              <a:rPr lang="zh-TW" altLang="zh-TW" sz="4000" b="1" i="1" dirty="0">
                <a:solidFill>
                  <a:srgbClr val="333399"/>
                </a:solidFill>
                <a:latin typeface="Times New Roman" pitchFamily="18" charset="0"/>
                <a:ea typeface="華康中特圓體" pitchFamily="49" charset="-120"/>
              </a:rPr>
              <a:t>不：反說服法</a:t>
            </a:r>
          </a:p>
        </p:txBody>
      </p:sp>
      <p:sp>
        <p:nvSpPr>
          <p:cNvPr id="4866053" name="AutoShape 5"/>
          <p:cNvSpPr>
            <a:spLocks noChangeArrowheads="1"/>
          </p:cNvSpPr>
          <p:nvPr/>
        </p:nvSpPr>
        <p:spPr bwMode="auto">
          <a:xfrm>
            <a:off x="467544" y="2176628"/>
            <a:ext cx="4896544" cy="1692000"/>
          </a:xfrm>
          <a:prstGeom prst="wedgeRoundRectCallout">
            <a:avLst>
              <a:gd name="adj1" fmla="val 57976"/>
              <a:gd name="adj2" fmla="val 28430"/>
              <a:gd name="adj3" fmla="val 16667"/>
            </a:avLst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just"/>
            <a:r>
              <a:rPr lang="zh-TW" altLang="en-US" sz="3200" dirty="0" smtClean="0">
                <a:latin typeface="+mn-ea"/>
              </a:rPr>
              <a:t>你沒看電視上說的嗎</a:t>
            </a:r>
            <a:r>
              <a:rPr lang="en-US" altLang="zh-TW" sz="3200" dirty="0" smtClean="0">
                <a:latin typeface="+mn-ea"/>
              </a:rPr>
              <a:t>?</a:t>
            </a:r>
          </a:p>
          <a:p>
            <a:pPr algn="just"/>
            <a:r>
              <a:rPr lang="zh-TW" altLang="en-US" sz="3200" dirty="0" smtClean="0">
                <a:latin typeface="+mn-ea"/>
              </a:rPr>
              <a:t>吸菸危害自己，</a:t>
            </a:r>
            <a:endParaRPr lang="en-US" altLang="zh-TW" sz="3200" dirty="0" smtClean="0">
              <a:latin typeface="+mn-ea"/>
            </a:endParaRPr>
          </a:p>
          <a:p>
            <a:pPr algn="just"/>
            <a:r>
              <a:rPr lang="zh-TW" altLang="en-US" sz="3200" dirty="0" smtClean="0">
                <a:latin typeface="+mn-ea"/>
              </a:rPr>
              <a:t>二</a:t>
            </a:r>
            <a:r>
              <a:rPr lang="zh-TW" altLang="zh-TW" sz="3200" dirty="0" smtClean="0"/>
              <a:t>、</a:t>
            </a:r>
            <a:r>
              <a:rPr lang="zh-TW" altLang="en-US" sz="3200" dirty="0" smtClean="0">
                <a:latin typeface="+mn-ea"/>
              </a:rPr>
              <a:t>三手菸也危害大家。</a:t>
            </a:r>
            <a:endParaRPr lang="zh-TW" altLang="en-US" sz="3200" dirty="0">
              <a:latin typeface="+mn-ea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395536" y="4062954"/>
            <a:ext cx="4896544" cy="1656000"/>
          </a:xfrm>
          <a:prstGeom prst="wedgeRoundRectCallout">
            <a:avLst>
              <a:gd name="adj1" fmla="val 57324"/>
              <a:gd name="adj2" fmla="val -34125"/>
              <a:gd name="adj3" fmla="val 16667"/>
            </a:avLst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just"/>
            <a:r>
              <a:rPr lang="zh-TW" altLang="en-US" sz="3200" dirty="0">
                <a:latin typeface="+mn-ea"/>
              </a:rPr>
              <a:t>你沒</a:t>
            </a:r>
            <a:r>
              <a:rPr lang="zh-TW" altLang="en-US" sz="3200" dirty="0" smtClean="0">
                <a:latin typeface="+mn-ea"/>
              </a:rPr>
              <a:t>聽說嗎</a:t>
            </a:r>
            <a:r>
              <a:rPr lang="en-US" altLang="zh-TW" sz="3200" dirty="0" smtClean="0">
                <a:latin typeface="+mn-ea"/>
              </a:rPr>
              <a:t>?</a:t>
            </a:r>
            <a:r>
              <a:rPr lang="zh-TW" altLang="en-US" sz="3200" dirty="0" smtClean="0">
                <a:latin typeface="+mn-ea"/>
              </a:rPr>
              <a:t>被抓到抽菸，最高罰</a:t>
            </a:r>
            <a:r>
              <a:rPr lang="en-US" altLang="zh-TW" sz="3200" dirty="0" smtClean="0">
                <a:solidFill>
                  <a:srgbClr val="FF0000"/>
                </a:solidFill>
                <a:latin typeface="+mn-ea"/>
              </a:rPr>
              <a:t>1</a:t>
            </a:r>
            <a:r>
              <a:rPr lang="zh-TW" altLang="en-US" sz="3200" dirty="0" smtClean="0">
                <a:solidFill>
                  <a:srgbClr val="FF0000"/>
                </a:solidFill>
                <a:latin typeface="+mn-ea"/>
              </a:rPr>
              <a:t>萬</a:t>
            </a:r>
            <a:r>
              <a:rPr lang="en-US" altLang="zh-TW" sz="3200" dirty="0" smtClean="0">
                <a:latin typeface="+mn-ea"/>
              </a:rPr>
              <a:t>!!</a:t>
            </a:r>
          </a:p>
          <a:p>
            <a:pPr algn="just"/>
            <a:r>
              <a:rPr lang="zh-TW" altLang="en-US" sz="3200" dirty="0" smtClean="0">
                <a:latin typeface="+mn-ea"/>
              </a:rPr>
              <a:t>還要接受</a:t>
            </a:r>
            <a:r>
              <a:rPr lang="zh-TW" altLang="en-US" sz="3200" dirty="0" smtClean="0">
                <a:solidFill>
                  <a:srgbClr val="FF0000"/>
                </a:solidFill>
                <a:latin typeface="+mn-ea"/>
              </a:rPr>
              <a:t>戒菸教育</a:t>
            </a:r>
            <a:r>
              <a:rPr lang="zh-TW" altLang="en-US" sz="3200" dirty="0" smtClean="0">
                <a:latin typeface="+mn-ea"/>
              </a:rPr>
              <a:t>勒。</a:t>
            </a:r>
            <a:endParaRPr lang="zh-TW" altLang="en-US" sz="3200" dirty="0">
              <a:latin typeface="+mn-e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61" b="99502" l="0" r="99395">
                        <a14:foregroundMark x1="44556" y1="84743" x2="47782" y2="92206"/>
                        <a14:foregroundMark x1="61694" y1="83416" x2="65927" y2="90879"/>
                        <a14:foregroundMark x1="68145" y1="59701" x2="68145" y2="59701"/>
                        <a14:foregroundMark x1="67742" y1="54726" x2="88911" y2="66169"/>
                        <a14:foregroundMark x1="25403" y1="56551" x2="46573" y2="61028"/>
                        <a14:foregroundMark x1="25806" y1="75954" x2="41331" y2="70149"/>
                        <a14:foregroundMark x1="15323" y1="53897" x2="25403" y2="56219"/>
                        <a14:foregroundMark x1="86895" y1="45771" x2="93548" y2="44113"/>
                        <a14:foregroundMark x1="73790" y1="75622" x2="81250" y2="88391"/>
                        <a14:foregroundMark x1="80847" y1="89221" x2="83669" y2="93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632135"/>
            <a:ext cx="3195345" cy="38850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78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6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866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6053" grpId="0" animBg="1" autoUpdateAnimBg="0"/>
      <p:bldP spid="10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6722" name="Oval 2"/>
          <p:cNvSpPr>
            <a:spLocks noChangeArrowheads="1"/>
          </p:cNvSpPr>
          <p:nvPr/>
        </p:nvSpPr>
        <p:spPr bwMode="auto">
          <a:xfrm>
            <a:off x="427112" y="1439416"/>
            <a:ext cx="3352800" cy="152400"/>
          </a:xfrm>
          <a:prstGeom prst="ellipse">
            <a:avLst/>
          </a:prstGeom>
          <a:solidFill>
            <a:srgbClr val="CCFF9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766724" name="Rectangle 4"/>
          <p:cNvSpPr>
            <a:spLocks noChangeArrowheads="1"/>
          </p:cNvSpPr>
          <p:nvPr/>
        </p:nvSpPr>
        <p:spPr bwMode="auto">
          <a:xfrm>
            <a:off x="130424" y="836712"/>
            <a:ext cx="46434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TW" altLang="en-US" sz="4000" b="1" i="1" dirty="0" smtClean="0">
                <a:solidFill>
                  <a:srgbClr val="333399"/>
                </a:solidFill>
                <a:latin typeface="Times New Roman" pitchFamily="18" charset="0"/>
                <a:ea typeface="華康中特圓體" pitchFamily="49" charset="-120"/>
              </a:rPr>
              <a:t>第五不：</a:t>
            </a:r>
            <a:r>
              <a:rPr lang="zh-TW" altLang="en-US" sz="4000" b="1" i="1" dirty="0">
                <a:solidFill>
                  <a:srgbClr val="333399"/>
                </a:solidFill>
                <a:latin typeface="Times New Roman" pitchFamily="18" charset="0"/>
                <a:ea typeface="華康中特圓體" pitchFamily="49" charset="-120"/>
              </a:rPr>
              <a:t>反激將法</a:t>
            </a:r>
          </a:p>
        </p:txBody>
      </p:sp>
      <p:sp>
        <p:nvSpPr>
          <p:cNvPr id="4766725" name="AutoShape 5"/>
          <p:cNvSpPr>
            <a:spLocks noChangeArrowheads="1"/>
          </p:cNvSpPr>
          <p:nvPr/>
        </p:nvSpPr>
        <p:spPr bwMode="auto">
          <a:xfrm>
            <a:off x="3923928" y="2133056"/>
            <a:ext cx="4680000" cy="1656000"/>
          </a:xfrm>
          <a:prstGeom prst="wedgeRoundRectCallout">
            <a:avLst>
              <a:gd name="adj1" fmla="val -65729"/>
              <a:gd name="adj2" fmla="val 31351"/>
              <a:gd name="adj3" fmla="val 16667"/>
            </a:avLst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zh-TW" altLang="en-US" sz="3200" dirty="0" smtClean="0">
                <a:latin typeface="+mn-ea"/>
              </a:rPr>
              <a:t>說</a:t>
            </a:r>
            <a:r>
              <a:rPr lang="zh-TW" altLang="en-US" sz="3200" dirty="0">
                <a:latin typeface="+mn-ea"/>
              </a:rPr>
              <a:t>我沒</a:t>
            </a:r>
            <a:r>
              <a:rPr lang="zh-TW" altLang="en-US" sz="3200" dirty="0" smtClean="0">
                <a:latin typeface="+mn-ea"/>
              </a:rPr>
              <a:t>膽，</a:t>
            </a:r>
            <a:r>
              <a:rPr lang="zh-TW" altLang="en-US" sz="3200" dirty="0">
                <a:latin typeface="+mn-ea"/>
              </a:rPr>
              <a:t>我</a:t>
            </a:r>
            <a:r>
              <a:rPr lang="zh-TW" altLang="en-US" sz="3200" dirty="0" smtClean="0">
                <a:latin typeface="+mn-ea"/>
              </a:rPr>
              <a:t>就抽，</a:t>
            </a:r>
            <a:endParaRPr lang="en-US" altLang="zh-TW" sz="3200" dirty="0" smtClean="0">
              <a:latin typeface="+mn-ea"/>
            </a:endParaRPr>
          </a:p>
          <a:p>
            <a:r>
              <a:rPr lang="zh-TW" altLang="en-US" sz="3200" dirty="0" smtClean="0">
                <a:latin typeface="+mn-ea"/>
              </a:rPr>
              <a:t>那</a:t>
            </a:r>
            <a:r>
              <a:rPr lang="zh-TW" altLang="en-US" sz="3200" dirty="0">
                <a:latin typeface="+mn-ea"/>
              </a:rPr>
              <a:t>我就真的太沒主見了</a:t>
            </a:r>
            <a:r>
              <a:rPr lang="zh-TW" altLang="en-US" sz="3200" dirty="0" smtClean="0">
                <a:latin typeface="+mn-ea"/>
              </a:rPr>
              <a:t>！</a:t>
            </a:r>
            <a:endParaRPr lang="zh-TW" altLang="en-US" sz="3200" dirty="0">
              <a:latin typeface="+mn-ea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3923928" y="4149280"/>
            <a:ext cx="4680000" cy="1656000"/>
          </a:xfrm>
          <a:prstGeom prst="wedgeRoundRectCallout">
            <a:avLst>
              <a:gd name="adj1" fmla="val -62508"/>
              <a:gd name="adj2" fmla="val -24872"/>
              <a:gd name="adj3" fmla="val 16667"/>
            </a:avLst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zh-TW" altLang="en-US" sz="3200" dirty="0" smtClean="0">
                <a:latin typeface="+mn-ea"/>
              </a:rPr>
              <a:t>你明明知道是違法的事，還做，也太奇怪了吧</a:t>
            </a:r>
            <a:r>
              <a:rPr lang="en-US" altLang="zh-TW" sz="3200" dirty="0" smtClean="0">
                <a:latin typeface="+mn-ea"/>
              </a:rPr>
              <a:t>?!</a:t>
            </a:r>
            <a:endParaRPr lang="zh-TW" altLang="en-US" sz="3200" dirty="0">
              <a:latin typeface="+mn-e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1" b="100000" l="1883" r="98954">
                        <a14:foregroundMark x1="6485" y1="44552" x2="6485" y2="44552"/>
                        <a14:foregroundMark x1="11715" y1="44552" x2="11715" y2="44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91510"/>
            <a:ext cx="2913063" cy="4419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9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4766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6725" grpId="0" animBg="1" autoUpdateAnimBg="0"/>
      <p:bldP spid="7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2979" name="Oval 3"/>
          <p:cNvSpPr>
            <a:spLocks noChangeArrowheads="1"/>
          </p:cNvSpPr>
          <p:nvPr/>
        </p:nvSpPr>
        <p:spPr bwMode="auto">
          <a:xfrm>
            <a:off x="643136" y="1412776"/>
            <a:ext cx="3352800" cy="152400"/>
          </a:xfrm>
          <a:prstGeom prst="ellipse">
            <a:avLst/>
          </a:prstGeom>
          <a:solidFill>
            <a:srgbClr val="CCCC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862980" name="Rectangle 4"/>
          <p:cNvSpPr>
            <a:spLocks noChangeArrowheads="1"/>
          </p:cNvSpPr>
          <p:nvPr/>
        </p:nvSpPr>
        <p:spPr bwMode="auto">
          <a:xfrm>
            <a:off x="129729" y="836712"/>
            <a:ext cx="48013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4000" b="1" i="1" dirty="0" smtClean="0">
                <a:solidFill>
                  <a:srgbClr val="333399"/>
                </a:solidFill>
                <a:latin typeface="Times New Roman" pitchFamily="18" charset="0"/>
                <a:ea typeface="華康中特圓體" pitchFamily="49" charset="-120"/>
              </a:rPr>
              <a:t>第六不：</a:t>
            </a:r>
            <a:r>
              <a:rPr lang="zh-TW" altLang="en-US" sz="4000" b="1" i="1" dirty="0">
                <a:solidFill>
                  <a:srgbClr val="333399"/>
                </a:solidFill>
                <a:latin typeface="Times New Roman" pitchFamily="18" charset="0"/>
                <a:ea typeface="華康中特圓體" pitchFamily="49" charset="-120"/>
              </a:rPr>
              <a:t>遠離現場法</a:t>
            </a:r>
          </a:p>
        </p:txBody>
      </p:sp>
      <p:sp>
        <p:nvSpPr>
          <p:cNvPr id="4862981" name="AutoShape 5"/>
          <p:cNvSpPr>
            <a:spLocks noChangeArrowheads="1"/>
          </p:cNvSpPr>
          <p:nvPr/>
        </p:nvSpPr>
        <p:spPr bwMode="auto">
          <a:xfrm>
            <a:off x="3996457" y="2529040"/>
            <a:ext cx="4680000" cy="1260000"/>
          </a:xfrm>
          <a:prstGeom prst="wedgeRoundRectCallout">
            <a:avLst>
              <a:gd name="adj1" fmla="val -66024"/>
              <a:gd name="adj2" fmla="val 34484"/>
              <a:gd name="adj3" fmla="val 16667"/>
            </a:avLst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zh-TW" altLang="en-US" sz="3200" dirty="0" smtClean="0">
                <a:latin typeface="+mn-ea"/>
              </a:rPr>
              <a:t>我身體不舒服，先回去了</a:t>
            </a:r>
            <a:endParaRPr lang="en-US" altLang="zh-TW" sz="3200" dirty="0" smtClean="0">
              <a:latin typeface="+mn-ea"/>
            </a:endParaRPr>
          </a:p>
          <a:p>
            <a:endParaRPr lang="zh-TW" altLang="en-US" sz="3200" dirty="0">
              <a:latin typeface="+mn-ea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3995936" y="3969200"/>
            <a:ext cx="4680000" cy="1260000"/>
          </a:xfrm>
          <a:prstGeom prst="wedgeRoundRectCallout">
            <a:avLst>
              <a:gd name="adj1" fmla="val -63733"/>
              <a:gd name="adj2" fmla="val 20503"/>
              <a:gd name="adj3" fmla="val 16667"/>
            </a:avLst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zh-TW" altLang="en-US" sz="3200" dirty="0">
                <a:latin typeface="+mn-ea"/>
              </a:rPr>
              <a:t>我覺得菸味好臭喔</a:t>
            </a:r>
            <a:r>
              <a:rPr lang="en-US" altLang="zh-TW" sz="3200" dirty="0">
                <a:latin typeface="+mn-ea"/>
              </a:rPr>
              <a:t>!</a:t>
            </a:r>
            <a:r>
              <a:rPr lang="zh-TW" altLang="en-US" sz="3200" dirty="0">
                <a:latin typeface="+mn-ea"/>
              </a:rPr>
              <a:t>掰掰～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16" l="0" r="100000">
                        <a14:foregroundMark x1="20052" y1="52194" x2="20052" y2="52194"/>
                        <a14:foregroundMark x1="41406" y1="57367" x2="41406" y2="57367"/>
                        <a14:foregroundMark x1="27344" y1="60502" x2="34896" y2="62382"/>
                        <a14:foregroundMark x1="28125" y1="73197" x2="33594" y2="71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844352"/>
            <a:ext cx="2628007" cy="38893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9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86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2981" grpId="0" animBg="1" autoUpdateAnimBg="0"/>
      <p:bldP spid="7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1954" name="Oval 2"/>
          <p:cNvSpPr>
            <a:spLocks noChangeArrowheads="1"/>
          </p:cNvSpPr>
          <p:nvPr/>
        </p:nvSpPr>
        <p:spPr bwMode="auto">
          <a:xfrm>
            <a:off x="787152" y="1412776"/>
            <a:ext cx="3352800" cy="152400"/>
          </a:xfrm>
          <a:prstGeom prst="ellipse">
            <a:avLst/>
          </a:prstGeom>
          <a:solidFill>
            <a:srgbClr val="CCFF9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861956" name="Rectangle 4"/>
          <p:cNvSpPr>
            <a:spLocks noChangeArrowheads="1"/>
          </p:cNvSpPr>
          <p:nvPr/>
        </p:nvSpPr>
        <p:spPr bwMode="auto">
          <a:xfrm>
            <a:off x="202734" y="836712"/>
            <a:ext cx="48013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4000" b="1" i="1" dirty="0" smtClean="0">
                <a:solidFill>
                  <a:srgbClr val="333399"/>
                </a:solidFill>
                <a:latin typeface="Times New Roman" pitchFamily="18" charset="0"/>
                <a:ea typeface="華康中特圓體" pitchFamily="49" charset="-120"/>
              </a:rPr>
              <a:t>第七不：</a:t>
            </a:r>
            <a:r>
              <a:rPr lang="zh-TW" altLang="en-US" sz="4000" b="1" i="1" dirty="0">
                <a:solidFill>
                  <a:srgbClr val="333399"/>
                </a:solidFill>
                <a:latin typeface="Times New Roman" pitchFamily="18" charset="0"/>
                <a:ea typeface="華康中特圓體" pitchFamily="49" charset="-120"/>
              </a:rPr>
              <a:t>自我解嘲法</a:t>
            </a:r>
          </a:p>
        </p:txBody>
      </p:sp>
      <p:sp>
        <p:nvSpPr>
          <p:cNvPr id="4861957" name="AutoShape 5"/>
          <p:cNvSpPr>
            <a:spLocks noChangeArrowheads="1"/>
          </p:cNvSpPr>
          <p:nvPr/>
        </p:nvSpPr>
        <p:spPr bwMode="auto">
          <a:xfrm>
            <a:off x="323529" y="2744791"/>
            <a:ext cx="4680000" cy="1260000"/>
          </a:xfrm>
          <a:prstGeom prst="wedgeRoundRectCallout">
            <a:avLst>
              <a:gd name="adj1" fmla="val 66358"/>
              <a:gd name="adj2" fmla="val 20752"/>
              <a:gd name="adj3" fmla="val 16667"/>
            </a:avLst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zh-TW" altLang="en-US" sz="3200" dirty="0" smtClean="0">
                <a:latin typeface="+mn-ea"/>
              </a:rPr>
              <a:t>沒辦法，我不敢做違法的事，</a:t>
            </a:r>
            <a:r>
              <a:rPr lang="zh-TW" altLang="en-US" sz="3200" dirty="0">
                <a:latin typeface="+mn-ea"/>
              </a:rPr>
              <a:t>我就是沒膽阿</a:t>
            </a:r>
            <a:r>
              <a:rPr lang="en-US" altLang="zh-TW" sz="3200" dirty="0">
                <a:latin typeface="+mn-ea"/>
              </a:rPr>
              <a:t>!</a:t>
            </a:r>
            <a:endParaRPr lang="zh-TW" altLang="en-US" sz="3200" dirty="0">
              <a:latin typeface="+mn-ea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323528" y="4401248"/>
            <a:ext cx="4680000" cy="1260000"/>
          </a:xfrm>
          <a:prstGeom prst="wedgeRoundRectCallout">
            <a:avLst>
              <a:gd name="adj1" fmla="val 62809"/>
              <a:gd name="adj2" fmla="val -31241"/>
              <a:gd name="adj3" fmla="val 16667"/>
            </a:avLst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zh-TW" altLang="en-US" sz="3200" dirty="0" smtClean="0">
                <a:latin typeface="+mn-ea"/>
              </a:rPr>
              <a:t>我怕得肺癌會死，我還想活久一點</a:t>
            </a:r>
            <a:r>
              <a:rPr lang="en-US" altLang="zh-TW" sz="3200" dirty="0" smtClean="0">
                <a:latin typeface="+mn-ea"/>
              </a:rPr>
              <a:t>!</a:t>
            </a:r>
            <a:endParaRPr lang="zh-TW" altLang="en-US" sz="3200" b="1" dirty="0">
              <a:latin typeface="Times New Roman" pitchFamily="18" charset="0"/>
              <a:ea typeface="華康中特圓體" pitchFamily="49" charset="-12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" b="99652" l="52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76323"/>
            <a:ext cx="2453829" cy="37237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1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4861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1957" grpId="0" animBg="1" autoUpdateAnimBg="0"/>
      <p:bldP spid="8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02" name="Oval 2"/>
          <p:cNvSpPr>
            <a:spLocks noChangeArrowheads="1"/>
          </p:cNvSpPr>
          <p:nvPr/>
        </p:nvSpPr>
        <p:spPr bwMode="auto">
          <a:xfrm>
            <a:off x="571128" y="1484784"/>
            <a:ext cx="3352800" cy="152400"/>
          </a:xfrm>
          <a:prstGeom prst="ellipse">
            <a:avLst/>
          </a:prstGeom>
          <a:solidFill>
            <a:srgbClr val="CC99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864003" name="Rectangle 3"/>
          <p:cNvSpPr>
            <a:spLocks noChangeArrowheads="1"/>
          </p:cNvSpPr>
          <p:nvPr/>
        </p:nvSpPr>
        <p:spPr bwMode="auto">
          <a:xfrm>
            <a:off x="202734" y="836712"/>
            <a:ext cx="48013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4000" b="1" i="1" dirty="0" smtClean="0">
                <a:solidFill>
                  <a:srgbClr val="333399"/>
                </a:solidFill>
                <a:latin typeface="Times New Roman" pitchFamily="18" charset="0"/>
                <a:ea typeface="華康中特圓體" pitchFamily="49" charset="-120"/>
              </a:rPr>
              <a:t>第八不</a:t>
            </a:r>
            <a:r>
              <a:rPr lang="zh-TW" altLang="en-US" sz="4000" b="1" i="1" dirty="0">
                <a:solidFill>
                  <a:srgbClr val="333399"/>
                </a:solidFill>
                <a:latin typeface="Times New Roman" pitchFamily="18" charset="0"/>
                <a:ea typeface="華康中特圓體" pitchFamily="49" charset="-120"/>
              </a:rPr>
              <a:t>：友誼勸服法</a:t>
            </a:r>
          </a:p>
        </p:txBody>
      </p:sp>
      <p:sp>
        <p:nvSpPr>
          <p:cNvPr id="4864006" name="AutoShape 6"/>
          <p:cNvSpPr>
            <a:spLocks noChangeArrowheads="1"/>
          </p:cNvSpPr>
          <p:nvPr/>
        </p:nvSpPr>
        <p:spPr bwMode="auto">
          <a:xfrm>
            <a:off x="827584" y="2276872"/>
            <a:ext cx="4680000" cy="1476038"/>
          </a:xfrm>
          <a:prstGeom prst="wedgeRoundRectCallout">
            <a:avLst>
              <a:gd name="adj1" fmla="val 65857"/>
              <a:gd name="adj2" fmla="val 27580"/>
              <a:gd name="adj3" fmla="val 16667"/>
            </a:avLst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zh-TW" altLang="en-US" sz="3200" dirty="0" smtClean="0">
                <a:latin typeface="+mn-ea"/>
              </a:rPr>
              <a:t>我們</a:t>
            </a:r>
            <a:r>
              <a:rPr lang="zh-TW" altLang="en-US" sz="3200" dirty="0">
                <a:latin typeface="+mn-ea"/>
              </a:rPr>
              <a:t>是好朋友</a:t>
            </a:r>
            <a:r>
              <a:rPr lang="zh-TW" altLang="en-US" sz="3200" dirty="0" smtClean="0">
                <a:latin typeface="+mn-ea"/>
              </a:rPr>
              <a:t>，</a:t>
            </a:r>
            <a:endParaRPr lang="en-US" altLang="zh-TW" sz="3200" dirty="0" smtClean="0">
              <a:latin typeface="+mn-ea"/>
            </a:endParaRPr>
          </a:p>
          <a:p>
            <a:r>
              <a:rPr lang="zh-TW" altLang="en-US" sz="3200" dirty="0" smtClean="0">
                <a:latin typeface="+mn-ea"/>
              </a:rPr>
              <a:t>我</a:t>
            </a:r>
            <a:r>
              <a:rPr lang="zh-TW" altLang="en-US" sz="3200" dirty="0">
                <a:latin typeface="+mn-ea"/>
              </a:rPr>
              <a:t>不希望</a:t>
            </a:r>
            <a:r>
              <a:rPr lang="zh-TW" altLang="en-US" sz="3200" dirty="0" smtClean="0">
                <a:latin typeface="+mn-ea"/>
              </a:rPr>
              <a:t>你抽菸</a:t>
            </a:r>
            <a:r>
              <a:rPr lang="zh-TW" altLang="en-US" sz="3200" dirty="0">
                <a:latin typeface="+mn-ea"/>
              </a:rPr>
              <a:t>啦</a:t>
            </a:r>
            <a:r>
              <a:rPr lang="en-US" altLang="zh-TW" sz="3200" dirty="0" smtClean="0">
                <a:latin typeface="+mn-ea"/>
              </a:rPr>
              <a:t>!</a:t>
            </a:r>
            <a:endParaRPr lang="en-US" altLang="zh-TW" sz="3200" dirty="0">
              <a:latin typeface="+mn-ea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827874" y="4005078"/>
            <a:ext cx="4680000" cy="1620040"/>
          </a:xfrm>
          <a:prstGeom prst="wedgeRoundRectCallout">
            <a:avLst>
              <a:gd name="adj1" fmla="val 65573"/>
              <a:gd name="adj2" fmla="val -23043"/>
              <a:gd name="adj3" fmla="val 16667"/>
            </a:avLst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zh-TW" altLang="en-US" sz="3200" dirty="0" smtClean="0">
                <a:latin typeface="+mn-ea"/>
              </a:rPr>
              <a:t>不要抽菸啦～</a:t>
            </a:r>
            <a:endParaRPr lang="en-US" altLang="zh-TW" sz="3200" dirty="0" smtClean="0">
              <a:latin typeface="+mn-ea"/>
            </a:endParaRPr>
          </a:p>
          <a:p>
            <a:r>
              <a:rPr lang="zh-TW" altLang="en-US" sz="3200" dirty="0" smtClean="0">
                <a:latin typeface="+mn-ea"/>
              </a:rPr>
              <a:t>每次都要躲躲藏藏，好麻煩。</a:t>
            </a:r>
            <a:endParaRPr lang="en-US" altLang="zh-TW" sz="3200" dirty="0">
              <a:latin typeface="+mn-ea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79" b="99476" l="12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138" y="2006660"/>
            <a:ext cx="3852863" cy="36184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2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864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4006" grpId="0" animBg="1" autoUpdateAnimBg="0"/>
      <p:bldP spid="7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2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000" dirty="0"/>
              <a:t>省下買菸錢，可以買甚麼</a:t>
            </a:r>
            <a:r>
              <a:rPr lang="en-US" altLang="zh-TW" sz="4000" dirty="0"/>
              <a:t>……..</a:t>
            </a:r>
            <a:endParaRPr lang="zh-TW" altLang="en-US" sz="4000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156448"/>
              </p:ext>
            </p:extLst>
          </p:nvPr>
        </p:nvGraphicFramePr>
        <p:xfrm>
          <a:off x="251520" y="1828312"/>
          <a:ext cx="4824535" cy="4192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9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9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81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99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281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612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effectLst/>
                        </a:rPr>
                        <a:t>一包</a:t>
                      </a:r>
                      <a:r>
                        <a:rPr lang="zh-TW" sz="1600" b="0" kern="100" dirty="0" smtClean="0">
                          <a:effectLst/>
                        </a:rPr>
                        <a:t>菸價錢</a:t>
                      </a:r>
                      <a:endParaRPr lang="zh-TW" sz="1600" b="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0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每月</a:t>
                      </a:r>
                      <a:endParaRPr lang="en-US" altLang="zh-TW" sz="1600" b="0" kern="1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0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菸</a:t>
                      </a:r>
                      <a:r>
                        <a:rPr lang="zh-TW" sz="1600" b="0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錢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0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每年</a:t>
                      </a:r>
                      <a:endParaRPr lang="en-US" altLang="zh-TW" sz="1600" b="0" kern="1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0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菸</a:t>
                      </a:r>
                      <a:r>
                        <a:rPr lang="zh-TW" sz="1600" b="0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錢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每</a:t>
                      </a:r>
                      <a:r>
                        <a:rPr lang="en-US" sz="1600" b="0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zh-TW" sz="1600" b="0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endParaRPr lang="en-US" altLang="zh-TW" sz="1600" b="0" kern="1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0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菸</a:t>
                      </a:r>
                      <a:r>
                        <a:rPr lang="zh-TW" sz="1600" b="0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錢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每</a:t>
                      </a:r>
                      <a:r>
                        <a:rPr lang="en-US" sz="1600" b="0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TW" sz="1600" b="0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endParaRPr lang="en-US" altLang="zh-TW" sz="1600" b="0" kern="1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0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菸</a:t>
                      </a:r>
                      <a:r>
                        <a:rPr lang="zh-TW" sz="1600" b="0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錢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793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r>
                        <a:rPr lang="zh-TW" altLang="en-US" sz="1600" b="0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元</a:t>
                      </a:r>
                      <a:endParaRPr lang="zh-TW" sz="1600" b="0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00" dirty="0" smtClean="0">
                          <a:effectLst/>
                        </a:rPr>
                        <a:t>3,000</a:t>
                      </a:r>
                      <a:r>
                        <a:rPr lang="zh-TW" altLang="en-US" sz="1600" b="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元</a:t>
                      </a:r>
                      <a:endParaRPr lang="zh-TW" sz="1600" b="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00" dirty="0" smtClean="0">
                          <a:effectLst/>
                        </a:rPr>
                        <a:t>36,000</a:t>
                      </a:r>
                      <a:r>
                        <a:rPr lang="zh-TW" altLang="en-US" sz="1600" b="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元</a:t>
                      </a:r>
                      <a:endParaRPr lang="zh-TW" altLang="zh-TW" sz="1600" b="0" kern="100" dirty="0" smtClean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</a:rPr>
                        <a:t>14</a:t>
                      </a:r>
                      <a:r>
                        <a:rPr lang="zh-TW" sz="1600" b="0" kern="100" dirty="0">
                          <a:effectLst/>
                        </a:rPr>
                        <a:t>萬</a:t>
                      </a:r>
                      <a:endParaRPr lang="zh-TW" sz="1600" b="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</a:rPr>
                        <a:t>36</a:t>
                      </a:r>
                      <a:r>
                        <a:rPr lang="zh-TW" sz="1600" b="0" kern="100" dirty="0">
                          <a:effectLst/>
                        </a:rPr>
                        <a:t>萬</a:t>
                      </a:r>
                      <a:endParaRPr lang="zh-TW" sz="1600" b="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793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  <a:r>
                        <a:rPr lang="zh-TW" altLang="en-US" sz="1600" b="0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元</a:t>
                      </a:r>
                      <a:endParaRPr lang="zh-TW" sz="1600" b="0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00" dirty="0" smtClean="0">
                          <a:effectLst/>
                        </a:rPr>
                        <a:t>3,300</a:t>
                      </a:r>
                      <a:r>
                        <a:rPr lang="zh-TW" altLang="en-US" sz="1600" b="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元</a:t>
                      </a:r>
                      <a:endParaRPr lang="zh-TW" altLang="zh-TW" sz="1600" b="0" kern="100" dirty="0" smtClean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00" dirty="0" smtClean="0">
                          <a:effectLst/>
                        </a:rPr>
                        <a:t>39,600</a:t>
                      </a:r>
                      <a:r>
                        <a:rPr lang="zh-TW" altLang="en-US" sz="1600" b="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元</a:t>
                      </a:r>
                      <a:endParaRPr lang="zh-TW" altLang="zh-TW" sz="1600" b="0" kern="100" dirty="0" smtClean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</a:rPr>
                        <a:t>16</a:t>
                      </a:r>
                      <a:r>
                        <a:rPr lang="zh-TW" sz="1600" b="0" kern="100" dirty="0">
                          <a:effectLst/>
                        </a:rPr>
                        <a:t>萬</a:t>
                      </a:r>
                      <a:endParaRPr lang="zh-TW" sz="1600" b="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</a:rPr>
                        <a:t>40</a:t>
                      </a:r>
                      <a:r>
                        <a:rPr lang="zh-TW" sz="1600" b="0" kern="100" dirty="0">
                          <a:effectLst/>
                        </a:rPr>
                        <a:t>萬</a:t>
                      </a:r>
                      <a:endParaRPr lang="zh-TW" sz="1600" b="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793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125</a:t>
                      </a:r>
                      <a:r>
                        <a:rPr lang="zh-TW" altLang="en-US" sz="1600" b="0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元</a:t>
                      </a:r>
                      <a:endParaRPr lang="zh-TW" sz="1600" b="0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00" dirty="0" smtClean="0">
                          <a:effectLst/>
                        </a:rPr>
                        <a:t>3,750</a:t>
                      </a:r>
                      <a:r>
                        <a:rPr lang="zh-TW" altLang="en-US" sz="1600" b="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元</a:t>
                      </a:r>
                      <a:endParaRPr lang="zh-TW" altLang="zh-TW" sz="1600" b="0" kern="100" dirty="0" smtClean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00" dirty="0" smtClean="0">
                          <a:effectLst/>
                        </a:rPr>
                        <a:t>45,000</a:t>
                      </a:r>
                      <a:r>
                        <a:rPr lang="zh-TW" altLang="en-US" sz="1600" b="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元</a:t>
                      </a:r>
                      <a:endParaRPr lang="zh-TW" altLang="zh-TW" sz="1600" b="0" kern="100" dirty="0" smtClean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</a:rPr>
                        <a:t>18</a:t>
                      </a:r>
                      <a:r>
                        <a:rPr lang="zh-TW" sz="1600" b="0" kern="100" dirty="0">
                          <a:effectLst/>
                        </a:rPr>
                        <a:t>萬</a:t>
                      </a:r>
                      <a:endParaRPr lang="zh-TW" sz="1600" b="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</a:rPr>
                        <a:t>45</a:t>
                      </a:r>
                      <a:r>
                        <a:rPr lang="zh-TW" sz="1600" b="0" kern="100" dirty="0">
                          <a:effectLst/>
                        </a:rPr>
                        <a:t>萬</a:t>
                      </a:r>
                      <a:endParaRPr lang="zh-TW" sz="1600" b="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793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</a:t>
                      </a:r>
                      <a:r>
                        <a:rPr lang="zh-TW" altLang="en-US" sz="1600" b="0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元</a:t>
                      </a:r>
                      <a:endParaRPr lang="zh-TW" sz="1600" b="0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00" dirty="0" smtClean="0">
                          <a:effectLst/>
                        </a:rPr>
                        <a:t>4,200</a:t>
                      </a:r>
                      <a:r>
                        <a:rPr lang="zh-TW" altLang="en-US" sz="1600" b="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元</a:t>
                      </a:r>
                      <a:endParaRPr lang="zh-TW" altLang="zh-TW" sz="1600" b="0" kern="100" dirty="0" smtClean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00" dirty="0" smtClean="0">
                          <a:effectLst/>
                        </a:rPr>
                        <a:t>50,400</a:t>
                      </a:r>
                      <a:r>
                        <a:rPr lang="zh-TW" altLang="en-US" sz="1600" b="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元</a:t>
                      </a:r>
                      <a:endParaRPr lang="zh-TW" altLang="zh-TW" sz="1600" b="0" kern="100" dirty="0" smtClean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</a:rPr>
                        <a:t>20</a:t>
                      </a:r>
                      <a:r>
                        <a:rPr lang="zh-TW" sz="1600" b="0" kern="100" dirty="0">
                          <a:effectLst/>
                        </a:rPr>
                        <a:t>萬</a:t>
                      </a:r>
                      <a:endParaRPr lang="zh-TW" sz="1600" b="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</a:rPr>
                        <a:t>50</a:t>
                      </a:r>
                      <a:r>
                        <a:rPr lang="zh-TW" sz="1600" b="0" kern="100" dirty="0">
                          <a:effectLst/>
                        </a:rPr>
                        <a:t>萬</a:t>
                      </a:r>
                      <a:endParaRPr lang="zh-TW" sz="1600" b="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38499"/>
            <a:ext cx="3848025" cy="41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3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2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000" dirty="0"/>
              <a:t>省下買菸錢，可以買甚麼</a:t>
            </a:r>
            <a:r>
              <a:rPr lang="en-US" altLang="zh-TW" sz="4000" dirty="0"/>
              <a:t>……..</a:t>
            </a:r>
            <a:endParaRPr lang="zh-TW" altLang="en-US" sz="40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395536" y="581803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影片</a:t>
            </a:r>
            <a:r>
              <a:rPr lang="zh-TW" altLang="en-US" dirty="0" smtClean="0"/>
              <a:t>來源</a:t>
            </a:r>
            <a:r>
              <a:rPr lang="en-US" altLang="zh-TW" dirty="0" smtClean="0"/>
              <a:t>:</a:t>
            </a:r>
            <a:r>
              <a:rPr lang="en-US" altLang="zh-TW" sz="1200" dirty="0">
                <a:hlinkClick r:id="rId4"/>
              </a:rPr>
              <a:t>https://www.youtube.com/watch?v=EGVcijiCklk&amp;index=7&amp;list=PLovs5ln-6RaGOS_cMJyhdMRh1Z7xxVoLO</a:t>
            </a:r>
            <a:endParaRPr lang="en-US" altLang="zh-TW" sz="1200" dirty="0"/>
          </a:p>
          <a:p>
            <a:r>
              <a:rPr lang="zh-TW" altLang="en-US" dirty="0" smtClean="0"/>
              <a:t>作者</a:t>
            </a:r>
            <a:r>
              <a:rPr lang="en-US" altLang="zh-TW" dirty="0" smtClean="0"/>
              <a:t>:</a:t>
            </a:r>
            <a:r>
              <a:rPr lang="zh-TW" altLang="en-US" dirty="0"/>
              <a:t>菸害防制</a:t>
            </a:r>
            <a:r>
              <a:rPr lang="en-US" altLang="zh-TW" dirty="0"/>
              <a:t>VIDEO</a:t>
            </a:r>
            <a:r>
              <a:rPr lang="zh-TW" altLang="en-US" dirty="0"/>
              <a:t>頻道 </a:t>
            </a:r>
          </a:p>
        </p:txBody>
      </p:sp>
      <p:pic>
        <p:nvPicPr>
          <p:cNvPr id="3" name="國民健康署X蔡阿嘎 戒菸戒不戒(影片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188" y="1635125"/>
            <a:ext cx="7413625" cy="4170363"/>
          </a:xfrm>
        </p:spPr>
      </p:pic>
    </p:spTree>
    <p:extLst>
      <p:ext uri="{BB962C8B-B14F-4D97-AF65-F5344CB8AC3E}">
        <p14:creationId xmlns:p14="http://schemas.microsoft.com/office/powerpoint/2010/main" val="37411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11560" y="2564904"/>
            <a:ext cx="7772400" cy="1780108"/>
          </a:xfrm>
        </p:spPr>
        <p:txBody>
          <a:bodyPr>
            <a:noAutofit/>
          </a:bodyPr>
          <a:lstStyle/>
          <a:p>
            <a:r>
              <a:rPr lang="zh-TW" altLang="en-US" sz="6000" dirty="0"/>
              <a:t>什麼</a:t>
            </a:r>
            <a:r>
              <a:rPr lang="zh-TW" altLang="en-US" sz="6000" dirty="0" smtClean="0"/>
              <a:t>是電子煙 </a:t>
            </a:r>
            <a:r>
              <a:rPr lang="en-US" altLang="zh-TW" sz="6000" dirty="0" smtClean="0"/>
              <a:t/>
            </a:r>
            <a:br>
              <a:rPr lang="en-US" altLang="zh-TW" sz="6000" dirty="0" smtClean="0"/>
            </a:b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53210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3568" y="664104"/>
            <a:ext cx="7380312" cy="12527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000" dirty="0" smtClean="0">
                <a:solidFill>
                  <a:schemeClr val="tx1"/>
                </a:solidFill>
              </a:rPr>
              <a:t>分組</a:t>
            </a:r>
            <a:endParaRPr lang="en-US" altLang="zh-TW" sz="4000" dirty="0">
              <a:solidFill>
                <a:schemeClr val="tx1"/>
              </a:solidFill>
            </a:endParaRPr>
          </a:p>
        </p:txBody>
      </p:sp>
      <p:sp>
        <p:nvSpPr>
          <p:cNvPr id="4" name="內容版面配置區 1"/>
          <p:cNvSpPr txBox="1">
            <a:spLocks/>
          </p:cNvSpPr>
          <p:nvPr/>
        </p:nvSpPr>
        <p:spPr>
          <a:xfrm>
            <a:off x="395536" y="1628800"/>
            <a:ext cx="8229600" cy="4824536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TW" altLang="zh-TW" sz="3200" dirty="0" smtClean="0"/>
              <a:t>同學分組，每組分配一種</a:t>
            </a:r>
            <a:r>
              <a:rPr lang="zh-TW" altLang="zh-TW" sz="3200" dirty="0" smtClean="0">
                <a:solidFill>
                  <a:srgbClr val="FF0000"/>
                </a:solidFill>
              </a:rPr>
              <a:t>邀菸</a:t>
            </a:r>
            <a:r>
              <a:rPr lang="zh-TW" altLang="en-US" sz="3200" dirty="0" smtClean="0">
                <a:solidFill>
                  <a:srgbClr val="FF0000"/>
                </a:solidFill>
              </a:rPr>
              <a:t>或二手菸</a:t>
            </a:r>
            <a:r>
              <a:rPr lang="zh-TW" altLang="en-US" sz="3200" dirty="0" smtClean="0"/>
              <a:t>的</a:t>
            </a:r>
            <a:r>
              <a:rPr lang="zh-TW" altLang="zh-TW" sz="3200" dirty="0" smtClean="0"/>
              <a:t>情境，於稍後做演練。</a:t>
            </a:r>
            <a:endParaRPr lang="en-US" altLang="zh-TW" sz="3200" dirty="0" smtClean="0"/>
          </a:p>
          <a:p>
            <a:pPr>
              <a:lnSpc>
                <a:spcPct val="200000"/>
              </a:lnSpc>
            </a:pPr>
            <a:r>
              <a:rPr lang="zh-TW" altLang="zh-TW" sz="3200" dirty="0" smtClean="0"/>
              <a:t>請各組同學討論至少三種以上的</a:t>
            </a:r>
            <a:r>
              <a:rPr lang="zh-TW" altLang="en-US" sz="3200" dirty="0" smtClean="0"/>
              <a:t>拒菸</a:t>
            </a:r>
            <a:r>
              <a:rPr lang="zh-TW" altLang="zh-TW" sz="3200" dirty="0" smtClean="0"/>
              <a:t>技巧，稍後結合情境演練。</a:t>
            </a:r>
            <a:endParaRPr lang="zh-TW" alt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50229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3568" y="664104"/>
            <a:ext cx="7380312" cy="12527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000" dirty="0" smtClean="0">
                <a:solidFill>
                  <a:schemeClr val="tx1"/>
                </a:solidFill>
              </a:rPr>
              <a:t>分組</a:t>
            </a:r>
            <a:endParaRPr lang="en-US" altLang="zh-TW" sz="4000" dirty="0">
              <a:solidFill>
                <a:schemeClr val="tx1"/>
              </a:solidFill>
            </a:endParaRPr>
          </a:p>
        </p:txBody>
      </p:sp>
      <p:sp>
        <p:nvSpPr>
          <p:cNvPr id="4" name="內容版面配置區 1"/>
          <p:cNvSpPr txBox="1">
            <a:spLocks/>
          </p:cNvSpPr>
          <p:nvPr/>
        </p:nvSpPr>
        <p:spPr>
          <a:xfrm>
            <a:off x="395536" y="1484784"/>
            <a:ext cx="8229600" cy="4968552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TW" altLang="en-US" sz="2800" dirty="0" smtClean="0"/>
              <a:t>情境一：</a:t>
            </a:r>
            <a:r>
              <a:rPr lang="zh-TW" altLang="en-US" sz="2800" b="1" dirty="0"/>
              <a:t>家裡菸霧瀰漫，爸爸菸抽不夠</a:t>
            </a:r>
            <a:r>
              <a:rPr lang="zh-TW" altLang="en-US" sz="2800" b="1" dirty="0" smtClean="0"/>
              <a:t>，還</a:t>
            </a:r>
            <a:r>
              <a:rPr lang="zh-TW" altLang="en-US" sz="2800" b="1" dirty="0"/>
              <a:t>叫</a:t>
            </a:r>
            <a:r>
              <a:rPr lang="zh-TW" altLang="en-US" sz="2800" b="1" dirty="0" smtClean="0"/>
              <a:t>我</a:t>
            </a:r>
            <a:endParaRPr lang="en-US" altLang="zh-TW" sz="2800" b="1" dirty="0" smtClean="0"/>
          </a:p>
          <a:p>
            <a:pPr marL="0" indent="0">
              <a:lnSpc>
                <a:spcPct val="200000"/>
              </a:lnSpc>
              <a:buNone/>
            </a:pPr>
            <a:r>
              <a:rPr lang="zh-TW" altLang="en-US" sz="2800" b="1" dirty="0" smtClean="0"/>
              <a:t>　　　　　去</a:t>
            </a:r>
            <a:r>
              <a:rPr lang="zh-TW" altLang="en-US" sz="2800" b="1" dirty="0"/>
              <a:t>買菸</a:t>
            </a:r>
            <a:endParaRPr lang="en-US" altLang="zh-TW" sz="2800" b="1" dirty="0"/>
          </a:p>
          <a:p>
            <a:pPr>
              <a:lnSpc>
                <a:spcPct val="200000"/>
              </a:lnSpc>
            </a:pPr>
            <a:r>
              <a:rPr lang="zh-TW" altLang="en-US" sz="2800" dirty="0" smtClean="0"/>
              <a:t>情境</a:t>
            </a:r>
            <a:r>
              <a:rPr lang="zh-TW" altLang="en-US" sz="2800" dirty="0"/>
              <a:t>二</a:t>
            </a:r>
            <a:r>
              <a:rPr lang="zh-TW" altLang="en-US" sz="2800" dirty="0" smtClean="0"/>
              <a:t>：</a:t>
            </a:r>
            <a:r>
              <a:rPr lang="zh-TW" altLang="en-US" sz="2800" b="1" dirty="0"/>
              <a:t>爸爸媽媽的朋友來訪，一起在家裡</a:t>
            </a:r>
            <a:r>
              <a:rPr lang="zh-TW" altLang="en-US" sz="2800" b="1" dirty="0" smtClean="0"/>
              <a:t>抽菸</a:t>
            </a:r>
            <a:endParaRPr lang="en-US" altLang="zh-TW" sz="2800" b="1" dirty="0" smtClean="0"/>
          </a:p>
          <a:p>
            <a:pPr marL="0" indent="0">
              <a:lnSpc>
                <a:spcPct val="200000"/>
              </a:lnSpc>
              <a:buNone/>
            </a:pPr>
            <a:r>
              <a:rPr lang="zh-TW" altLang="en-US" sz="2800" b="1" dirty="0"/>
              <a:t>　</a:t>
            </a:r>
            <a:r>
              <a:rPr lang="zh-TW" altLang="en-US" sz="2800" b="1" dirty="0" smtClean="0"/>
              <a:t>　　　　聊天</a:t>
            </a:r>
            <a:endParaRPr lang="en-US" altLang="zh-TW" sz="2800" b="1" dirty="0" smtClean="0"/>
          </a:p>
          <a:p>
            <a:pPr>
              <a:lnSpc>
                <a:spcPct val="200000"/>
              </a:lnSpc>
            </a:pPr>
            <a:r>
              <a:rPr lang="zh-TW" altLang="en-US" sz="2800" dirty="0" smtClean="0"/>
              <a:t>情境三：</a:t>
            </a:r>
            <a:r>
              <a:rPr lang="zh-TW" altLang="en-US" sz="2800" b="1" dirty="0"/>
              <a:t>在學校看到有教職員或是訪客抽菸</a:t>
            </a:r>
            <a:endParaRPr lang="en-US" altLang="zh-TW" sz="2800" b="1" dirty="0"/>
          </a:p>
        </p:txBody>
      </p:sp>
    </p:spTree>
    <p:extLst>
      <p:ext uri="{BB962C8B-B14F-4D97-AF65-F5344CB8AC3E}">
        <p14:creationId xmlns:p14="http://schemas.microsoft.com/office/powerpoint/2010/main" val="366371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3568" y="664104"/>
            <a:ext cx="7380312" cy="12527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000" dirty="0" smtClean="0">
                <a:solidFill>
                  <a:schemeClr val="tx1"/>
                </a:solidFill>
              </a:rPr>
              <a:t>分組</a:t>
            </a:r>
            <a:endParaRPr lang="en-US" altLang="zh-TW" sz="4000" dirty="0">
              <a:solidFill>
                <a:schemeClr val="tx1"/>
              </a:solidFill>
            </a:endParaRPr>
          </a:p>
        </p:txBody>
      </p:sp>
      <p:sp>
        <p:nvSpPr>
          <p:cNvPr id="4" name="內容版面配置區 1"/>
          <p:cNvSpPr txBox="1">
            <a:spLocks/>
          </p:cNvSpPr>
          <p:nvPr/>
        </p:nvSpPr>
        <p:spPr>
          <a:xfrm>
            <a:off x="395536" y="1628800"/>
            <a:ext cx="8229600" cy="4824536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TW" altLang="en-US" sz="2800" dirty="0" smtClean="0"/>
              <a:t>情境四：</a:t>
            </a:r>
            <a:r>
              <a:rPr lang="zh-TW" altLang="en-US" sz="2800" b="1" dirty="0"/>
              <a:t>我的好朋友邀我一起嘗試抽菸，「我</a:t>
            </a:r>
            <a:r>
              <a:rPr lang="zh-TW" altLang="en-US" sz="2800" b="1" dirty="0" smtClean="0"/>
              <a:t>拿</a:t>
            </a:r>
            <a:endParaRPr lang="en-US" altLang="zh-TW" sz="2800" b="1" dirty="0" smtClean="0"/>
          </a:p>
          <a:p>
            <a:pPr marL="0" indent="0">
              <a:lnSpc>
                <a:spcPct val="200000"/>
              </a:lnSpc>
              <a:buNone/>
            </a:pPr>
            <a:r>
              <a:rPr lang="zh-TW" altLang="en-US" sz="2800" b="1" dirty="0"/>
              <a:t>　</a:t>
            </a:r>
            <a:r>
              <a:rPr lang="zh-TW" altLang="en-US" sz="2800" b="1" dirty="0" smtClean="0"/>
              <a:t>　　　　了</a:t>
            </a:r>
            <a:r>
              <a:rPr lang="zh-TW" altLang="en-US" sz="2800" b="1" dirty="0"/>
              <a:t>我爸</a:t>
            </a:r>
            <a:r>
              <a:rPr lang="zh-TW" altLang="en-US" sz="2800" b="1" dirty="0" smtClean="0"/>
              <a:t>的菸</a:t>
            </a:r>
            <a:r>
              <a:rPr lang="zh-TW" altLang="en-US" sz="2800" b="1" dirty="0"/>
              <a:t>，我們一起抽抽看好不好？</a:t>
            </a:r>
            <a:r>
              <a:rPr lang="zh-TW" altLang="en-US" sz="2800" b="1" dirty="0" smtClean="0"/>
              <a:t>」</a:t>
            </a:r>
            <a:endParaRPr lang="en-US" altLang="zh-TW" sz="2800" b="1" dirty="0" smtClean="0"/>
          </a:p>
          <a:p>
            <a:pPr>
              <a:lnSpc>
                <a:spcPct val="200000"/>
              </a:lnSpc>
            </a:pPr>
            <a:r>
              <a:rPr lang="zh-TW" altLang="en-US" sz="2800" dirty="0" smtClean="0"/>
              <a:t>情境五：</a:t>
            </a:r>
            <a:r>
              <a:rPr lang="zh-TW" altLang="en-US" sz="2800" b="1" dirty="0"/>
              <a:t>發現好朋友偷偷在抽菸，他也拿一根</a:t>
            </a:r>
            <a:r>
              <a:rPr lang="zh-TW" altLang="en-US" sz="2800" b="1" dirty="0" smtClean="0"/>
              <a:t>菸</a:t>
            </a:r>
            <a:endParaRPr lang="en-US" altLang="zh-TW" sz="2800" b="1" dirty="0" smtClean="0"/>
          </a:p>
          <a:p>
            <a:pPr marL="0" indent="0">
              <a:lnSpc>
                <a:spcPct val="200000"/>
              </a:lnSpc>
              <a:buNone/>
            </a:pPr>
            <a:r>
              <a:rPr lang="zh-TW" altLang="en-US" sz="2800" b="1" dirty="0"/>
              <a:t>　</a:t>
            </a:r>
            <a:r>
              <a:rPr lang="zh-TW" altLang="en-US" sz="2800" b="1" dirty="0" smtClean="0"/>
              <a:t>　　　　叫</a:t>
            </a:r>
            <a:r>
              <a:rPr lang="zh-TW" altLang="en-US" sz="2800" b="1" dirty="0"/>
              <a:t>我抽</a:t>
            </a:r>
            <a:r>
              <a:rPr lang="zh-TW" altLang="en-US" sz="2800" b="1" dirty="0" smtClean="0"/>
              <a:t>抽看</a:t>
            </a:r>
            <a:r>
              <a:rPr lang="zh-TW" altLang="en-US" sz="2800" b="1" dirty="0"/>
              <a:t>，還說如果我不抽的話就</a:t>
            </a:r>
            <a:r>
              <a:rPr lang="zh-TW" altLang="en-US" sz="2800" b="1" dirty="0" smtClean="0"/>
              <a:t>不</a:t>
            </a:r>
            <a:endParaRPr lang="en-US" altLang="zh-TW" sz="2800" b="1" dirty="0" smtClean="0"/>
          </a:p>
          <a:p>
            <a:pPr marL="0" indent="0">
              <a:lnSpc>
                <a:spcPct val="200000"/>
              </a:lnSpc>
              <a:buNone/>
            </a:pPr>
            <a:r>
              <a:rPr lang="zh-TW" altLang="en-US" sz="2800" b="1" dirty="0"/>
              <a:t>　</a:t>
            </a:r>
            <a:r>
              <a:rPr lang="zh-TW" altLang="en-US" sz="2800" b="1" dirty="0" smtClean="0"/>
              <a:t>　　　　是</a:t>
            </a:r>
            <a:r>
              <a:rPr lang="zh-TW" altLang="en-US" sz="2800" b="1" dirty="0"/>
              <a:t>好朋友</a:t>
            </a:r>
            <a:endParaRPr lang="en-US" altLang="zh-TW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8121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11560" y="2348880"/>
            <a:ext cx="7772400" cy="1780108"/>
          </a:xfrm>
        </p:spPr>
        <p:txBody>
          <a:bodyPr>
            <a:noAutofit/>
          </a:bodyPr>
          <a:lstStyle/>
          <a:p>
            <a:r>
              <a:rPr lang="zh-TW" altLang="en-US" sz="6000" dirty="0" smtClean="0"/>
              <a:t>如何幫助</a:t>
            </a:r>
            <a:r>
              <a:rPr lang="en-US" altLang="zh-TW" sz="6000" dirty="0" smtClean="0"/>
              <a:t/>
            </a:r>
            <a:br>
              <a:rPr lang="en-US" altLang="zh-TW" sz="6000" dirty="0" smtClean="0"/>
            </a:br>
            <a:r>
              <a:rPr lang="zh-TW" altLang="en-US" sz="6000" dirty="0" smtClean="0"/>
              <a:t>身邊的人戒菸 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50512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AppData\Local\Microsoft\Windows\Temporary Internet Files\Content.IE5\5FMLOLYP\currency-1019996_960_72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29200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戒菸管道</a:t>
            </a:r>
            <a:endParaRPr lang="zh-TW" altLang="en-US" sz="36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3568" y="1772816"/>
            <a:ext cx="7992888" cy="4114800"/>
          </a:xfrm>
        </p:spPr>
        <p:txBody>
          <a:bodyPr>
            <a:normAutofit lnSpcReduction="10000"/>
          </a:bodyPr>
          <a:lstStyle/>
          <a:p>
            <a:r>
              <a:rPr lang="zh-TW" altLang="en-US" sz="3500" dirty="0" smtClean="0">
                <a:solidFill>
                  <a:srgbClr val="FF0000"/>
                </a:solidFill>
              </a:rPr>
              <a:t>免費戒菸</a:t>
            </a:r>
            <a:r>
              <a:rPr lang="zh-TW" altLang="en-US" sz="3500" dirty="0">
                <a:solidFill>
                  <a:srgbClr val="FF0000"/>
                </a:solidFill>
              </a:rPr>
              <a:t>服務</a:t>
            </a:r>
            <a:r>
              <a:rPr lang="zh-TW" altLang="en-US" sz="3500" dirty="0" smtClean="0">
                <a:solidFill>
                  <a:srgbClr val="FF0000"/>
                </a:solidFill>
              </a:rPr>
              <a:t>專線</a:t>
            </a:r>
            <a:r>
              <a:rPr lang="en-US" altLang="zh-TW" sz="3500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zh-TW" altLang="en-US" sz="6600" i="1" dirty="0" smtClean="0">
                <a:solidFill>
                  <a:srgbClr val="FF0000"/>
                </a:solidFill>
              </a:rPr>
              <a:t>     </a:t>
            </a:r>
            <a:r>
              <a:rPr lang="en-US" altLang="zh-TW" sz="6600" i="1" u="sng" dirty="0" smtClean="0">
                <a:solidFill>
                  <a:srgbClr val="FF0000"/>
                </a:solidFill>
              </a:rPr>
              <a:t>0800-63-63-63</a:t>
            </a:r>
          </a:p>
          <a:p>
            <a:r>
              <a:rPr lang="zh-TW" altLang="en-US" sz="3500" dirty="0">
                <a:solidFill>
                  <a:srgbClr val="FF0000"/>
                </a:solidFill>
              </a:rPr>
              <a:t>戒菸門診</a:t>
            </a:r>
            <a:r>
              <a:rPr lang="en-US" altLang="zh-TW" sz="3500" dirty="0">
                <a:solidFill>
                  <a:srgbClr val="FF0000"/>
                </a:solidFill>
              </a:rPr>
              <a:t>/</a:t>
            </a:r>
            <a:r>
              <a:rPr lang="zh-TW" altLang="en-US" sz="3500" dirty="0">
                <a:solidFill>
                  <a:srgbClr val="FF0000"/>
                </a:solidFill>
              </a:rPr>
              <a:t>藥局戒菸</a:t>
            </a:r>
            <a:endParaRPr lang="en-US" altLang="zh-TW" sz="3500" dirty="0">
              <a:solidFill>
                <a:srgbClr val="FF0000"/>
              </a:solidFill>
            </a:endParaRPr>
          </a:p>
          <a:p>
            <a:pPr lvl="1" indent="50800"/>
            <a:r>
              <a:rPr lang="zh-TW" altLang="en-US" sz="2800" dirty="0">
                <a:latin typeface="+mj-ea"/>
              </a:rPr>
              <a:t>有效提供戒菸藥物</a:t>
            </a:r>
            <a:endParaRPr lang="en-US" altLang="zh-TW" sz="2800" dirty="0">
              <a:latin typeface="+mj-ea"/>
            </a:endParaRPr>
          </a:p>
          <a:p>
            <a:pPr lvl="1" indent="50800"/>
            <a:r>
              <a:rPr lang="zh-TW" altLang="en-US" sz="2800" dirty="0">
                <a:latin typeface="+mj-ea"/>
              </a:rPr>
              <a:t>藥費負擔每次最高</a:t>
            </a:r>
            <a:r>
              <a:rPr lang="en-US" altLang="zh-TW" sz="2800" dirty="0">
                <a:latin typeface="+mj-ea"/>
              </a:rPr>
              <a:t>200</a:t>
            </a:r>
            <a:r>
              <a:rPr lang="zh-TW" altLang="en-US" sz="2800" dirty="0">
                <a:latin typeface="+mj-ea"/>
              </a:rPr>
              <a:t>元</a:t>
            </a:r>
            <a:endParaRPr lang="en-US" altLang="zh-TW" sz="2800" dirty="0">
              <a:latin typeface="+mj-ea"/>
            </a:endParaRPr>
          </a:p>
          <a:p>
            <a:pPr lvl="1" indent="50800"/>
            <a:r>
              <a:rPr lang="zh-TW" altLang="en-US" sz="2800" dirty="0">
                <a:latin typeface="+mj-ea"/>
              </a:rPr>
              <a:t>秀林鄉</a:t>
            </a:r>
            <a:r>
              <a:rPr lang="zh-TW" altLang="zh-TW" sz="2800" dirty="0"/>
              <a:t>、</a:t>
            </a:r>
            <a:r>
              <a:rPr lang="zh-TW" altLang="en-US" sz="2800" dirty="0"/>
              <a:t>萬榮鄉</a:t>
            </a:r>
            <a:r>
              <a:rPr lang="zh-TW" altLang="zh-TW" sz="2800" dirty="0"/>
              <a:t>、</a:t>
            </a:r>
            <a:r>
              <a:rPr lang="zh-TW" altLang="en-US" sz="2800" dirty="0"/>
              <a:t>卓溪鄉</a:t>
            </a:r>
            <a:r>
              <a:rPr lang="zh-TW" altLang="en-US" sz="2800" dirty="0">
                <a:latin typeface="+mj-ea"/>
              </a:rPr>
              <a:t>免藥費</a:t>
            </a:r>
            <a:r>
              <a:rPr lang="zh-TW" altLang="en-US" sz="2800" dirty="0" smtClean="0">
                <a:latin typeface="+mj-ea"/>
              </a:rPr>
              <a:t>負擔</a:t>
            </a:r>
            <a:r>
              <a:rPr lang="zh-TW" altLang="en-US" sz="3600" dirty="0" smtClean="0"/>
              <a:t>   </a:t>
            </a:r>
            <a:endParaRPr lang="zh-TW" altLang="en-US" sz="3600" dirty="0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187624" y="5517232"/>
            <a:ext cx="66922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600" dirty="0" smtClean="0">
                <a:solidFill>
                  <a:srgbClr val="C00000"/>
                </a:solidFill>
              </a:rPr>
              <a:t>投資有賺有賠     戒菸穩賺不賠</a:t>
            </a:r>
            <a:endParaRPr lang="zh-TW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1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51520" y="912899"/>
            <a:ext cx="8640960" cy="5036381"/>
            <a:chOff x="251519" y="800616"/>
            <a:chExt cx="8758923" cy="5036381"/>
          </a:xfrm>
        </p:grpSpPr>
        <p:pic>
          <p:nvPicPr>
            <p:cNvPr id="5" name="圖片 3" descr="02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19" y="800616"/>
              <a:ext cx="8758923" cy="5036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菸害標示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166068"/>
              <a:ext cx="363538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菸害標示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5631" y="3197519"/>
              <a:ext cx="363538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 descr="菸害標示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7515" y="3635385"/>
              <a:ext cx="363538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3" descr="菸害標示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189" y="3446360"/>
              <a:ext cx="363538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5" descr="菸害標示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3235335"/>
              <a:ext cx="363538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7" descr="菸害標示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8991" y="3446360"/>
              <a:ext cx="363538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9" descr="菸害標示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3786" y="3176131"/>
              <a:ext cx="363538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0" descr="菸害標示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6172" y="3166068"/>
              <a:ext cx="363538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WordArt 21"/>
          <p:cNvSpPr>
            <a:spLocks noChangeArrowheads="1" noChangeShapeType="1" noTextEdit="1"/>
          </p:cNvSpPr>
          <p:nvPr/>
        </p:nvSpPr>
        <p:spPr bwMode="auto">
          <a:xfrm>
            <a:off x="2819412" y="4933158"/>
            <a:ext cx="3744119" cy="9038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微軟正黑體"/>
                <a:ea typeface="微軟正黑體"/>
              </a:rPr>
              <a:t>我拒菸 我驕傲</a:t>
            </a:r>
            <a:endParaRPr kumimoji="1" lang="zh-TW" altLang="en-US" sz="40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7694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電子煙危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6" y="188639"/>
            <a:ext cx="8838780" cy="662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1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"/>
          <a:stretch/>
        </p:blipFill>
        <p:spPr>
          <a:xfrm>
            <a:off x="251520" y="1916832"/>
            <a:ext cx="8662922" cy="4628320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Autofit/>
          </a:bodyPr>
          <a:lstStyle/>
          <a:p>
            <a:r>
              <a:rPr lang="zh-TW" altLang="en-US" sz="3800" dirty="0" smtClean="0"/>
              <a:t>猜猜看</a:t>
            </a:r>
            <a:r>
              <a:rPr lang="en-US" altLang="zh-TW" sz="3800" dirty="0" smtClean="0"/>
              <a:t>~</a:t>
            </a:r>
            <a:r>
              <a:rPr lang="zh-TW" altLang="en-US" sz="3800" dirty="0" smtClean="0"/>
              <a:t>裡面有幾個文具其實是電子煙</a:t>
            </a:r>
            <a:endParaRPr lang="zh-TW" altLang="en-US" sz="3800" dirty="0"/>
          </a:p>
        </p:txBody>
      </p:sp>
      <p:sp>
        <p:nvSpPr>
          <p:cNvPr id="12" name="橢圓 11"/>
          <p:cNvSpPr/>
          <p:nvPr/>
        </p:nvSpPr>
        <p:spPr>
          <a:xfrm rot="19442064">
            <a:off x="2388424" y="1943369"/>
            <a:ext cx="617969" cy="20709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 rot="19442064">
            <a:off x="2309135" y="3482579"/>
            <a:ext cx="1321920" cy="10057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 rot="20363925">
            <a:off x="4257229" y="2133694"/>
            <a:ext cx="1914826" cy="10068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4870457" y="3589625"/>
            <a:ext cx="1203286" cy="14069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 rot="19442064">
            <a:off x="2553868" y="5400939"/>
            <a:ext cx="2037241" cy="8999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1691680" y="2060848"/>
            <a:ext cx="360040" cy="43204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zh-TW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2123728" y="3789040"/>
            <a:ext cx="360040" cy="43204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zh-TW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2771800" y="5445224"/>
            <a:ext cx="360040" cy="43204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zh-TW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4572000" y="2132856"/>
            <a:ext cx="360040" cy="43204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zh-TW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4788024" y="3717032"/>
            <a:ext cx="360040" cy="43204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zh-TW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235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4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電子煙突爆炸　男臉頸燒傷斷牙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55780"/>
            <a:ext cx="8190476" cy="4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600" dirty="0" smtClean="0">
                <a:latin typeface="+mj-ea"/>
              </a:rPr>
              <a:t>電子</a:t>
            </a:r>
            <a:r>
              <a:rPr lang="zh-TW" altLang="en-US" sz="3600" dirty="0">
                <a:latin typeface="+mj-ea"/>
              </a:rPr>
              <a:t>菸放口袋變沖天炮 電池爆炸惹禍</a:t>
            </a: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539552" y="5733256"/>
            <a:ext cx="5976664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1900" dirty="0">
                <a:solidFill>
                  <a:schemeClr val="tx1"/>
                </a:solidFill>
              </a:rPr>
              <a:t>影片來源</a:t>
            </a:r>
            <a:r>
              <a:rPr lang="en-US" altLang="zh-TW" sz="1900" dirty="0">
                <a:solidFill>
                  <a:schemeClr val="tx1"/>
                </a:solidFill>
              </a:rPr>
              <a:t>:</a:t>
            </a:r>
            <a:r>
              <a:rPr lang="en-US" altLang="zh-TW" sz="1800" dirty="0">
                <a:hlinkClick r:id="rId4"/>
              </a:rPr>
              <a:t>https://www.youtube.com/watch?v=Y4Crp0HxNq8</a:t>
            </a:r>
            <a:endParaRPr lang="zh-TW" altLang="zh-TW" sz="1800" dirty="0"/>
          </a:p>
          <a:p>
            <a:pPr marL="0" indent="0">
              <a:buNone/>
            </a:pPr>
            <a:r>
              <a:rPr lang="zh-TW" altLang="en-US" sz="1900" dirty="0">
                <a:solidFill>
                  <a:schemeClr val="tx1"/>
                </a:solidFill>
              </a:rPr>
              <a:t>作者</a:t>
            </a:r>
            <a:r>
              <a:rPr lang="en-US" altLang="zh-TW" sz="1900" dirty="0">
                <a:solidFill>
                  <a:schemeClr val="tx1"/>
                </a:solidFill>
              </a:rPr>
              <a:t>:</a:t>
            </a:r>
            <a:r>
              <a:rPr lang="zh-TW" altLang="en-US" sz="1900" dirty="0">
                <a:solidFill>
                  <a:schemeClr val="tx1"/>
                </a:solidFill>
              </a:rPr>
              <a:t>東森新聞 </a:t>
            </a:r>
            <a:r>
              <a:rPr lang="en-US" altLang="zh-TW" sz="1900" dirty="0">
                <a:solidFill>
                  <a:schemeClr val="tx1"/>
                </a:solidFill>
              </a:rPr>
              <a:t>CH51 </a:t>
            </a:r>
            <a:endParaRPr lang="zh-TW" altLang="en-US" sz="1900" dirty="0">
              <a:solidFill>
                <a:schemeClr val="tx1"/>
              </a:solidFill>
            </a:endParaRPr>
          </a:p>
        </p:txBody>
      </p:sp>
      <p:pic>
        <p:nvPicPr>
          <p:cNvPr id="4" name="電子菸放口袋變沖天炮 電池爆炸惹禍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1556792"/>
            <a:ext cx="7419975" cy="4170363"/>
          </a:xfrm>
        </p:spPr>
      </p:pic>
    </p:spTree>
    <p:extLst>
      <p:ext uri="{BB962C8B-B14F-4D97-AF65-F5344CB8AC3E}">
        <p14:creationId xmlns:p14="http://schemas.microsoft.com/office/powerpoint/2010/main" val="84421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電子煙不能戒菸，還違法</a:t>
            </a:r>
            <a:endParaRPr lang="zh-TW" altLang="en-US" sz="40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395536" y="5949280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影片</a:t>
            </a:r>
            <a:r>
              <a:rPr lang="zh-TW" altLang="en-US" dirty="0" smtClean="0"/>
              <a:t>來源：</a:t>
            </a:r>
            <a:r>
              <a:rPr lang="en-US" altLang="zh-TW" u="sng" dirty="0">
                <a:hlinkClick r:id="rId4"/>
              </a:rPr>
              <a:t> https://www.youtube.com/watch?v=Ppdo4RwNLTw</a:t>
            </a:r>
            <a:endParaRPr lang="en-US" altLang="zh-TW" u="sng" dirty="0" smtClean="0"/>
          </a:p>
          <a:p>
            <a:r>
              <a:rPr lang="zh-TW" altLang="en-US" dirty="0"/>
              <a:t>作者</a:t>
            </a:r>
            <a:r>
              <a:rPr lang="zh-TW" altLang="en-US" dirty="0" smtClean="0"/>
              <a:t>：華視新聞</a:t>
            </a:r>
            <a:endParaRPr lang="zh-TW" altLang="zh-TW" dirty="0"/>
          </a:p>
        </p:txBody>
      </p:sp>
      <p:pic>
        <p:nvPicPr>
          <p:cNvPr id="4" name="電子菸含甲醛 吸了更傷身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188" y="1635125"/>
            <a:ext cx="7413625" cy="4170363"/>
          </a:xfrm>
        </p:spPr>
      </p:pic>
    </p:spTree>
    <p:extLst>
      <p:ext uri="{BB962C8B-B14F-4D97-AF65-F5344CB8AC3E}">
        <p14:creationId xmlns:p14="http://schemas.microsoft.com/office/powerpoint/2010/main" val="207071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11560" y="2564904"/>
            <a:ext cx="7772400" cy="1780108"/>
          </a:xfrm>
        </p:spPr>
        <p:txBody>
          <a:bodyPr>
            <a:noAutofit/>
          </a:bodyPr>
          <a:lstStyle/>
          <a:p>
            <a:r>
              <a:rPr lang="zh-TW" altLang="en-US" sz="6000" dirty="0"/>
              <a:t>拒</a:t>
            </a:r>
            <a:r>
              <a:rPr lang="zh-TW" altLang="en-US" sz="6000" dirty="0" smtClean="0"/>
              <a:t>菸技巧 </a:t>
            </a:r>
            <a:r>
              <a:rPr lang="en-US" altLang="zh-TW" sz="6000" dirty="0" smtClean="0"/>
              <a:t/>
            </a:r>
            <a:br>
              <a:rPr lang="en-US" altLang="zh-TW" sz="6000" dirty="0" smtClean="0"/>
            </a:br>
            <a:endParaRPr lang="zh-TW" altLang="en-US" sz="6000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266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bf_63018_4682155_2279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802" y="2564904"/>
            <a:ext cx="3835069" cy="29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4249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404664"/>
            <a:ext cx="7380312" cy="1252728"/>
          </a:xfrm>
        </p:spPr>
        <p:txBody>
          <a:bodyPr>
            <a:noAutofit/>
          </a:bodyPr>
          <a:lstStyle/>
          <a:p>
            <a:r>
              <a:rPr lang="zh-TW" altLang="en-US" sz="4000" dirty="0" smtClean="0"/>
              <a:t>拒</a:t>
            </a:r>
            <a:r>
              <a:rPr lang="zh-TW" altLang="en-US" sz="4000" dirty="0"/>
              <a:t>菸</a:t>
            </a:r>
            <a:r>
              <a:rPr lang="zh-TW" altLang="en-US" sz="4000" dirty="0" smtClean="0"/>
              <a:t>技巧～天</a:t>
            </a:r>
            <a:r>
              <a:rPr lang="zh-TW" altLang="en-US" sz="4000" dirty="0"/>
              <a:t>龍八</a:t>
            </a:r>
            <a:r>
              <a:rPr lang="en-US" altLang="zh-TW" sz="4000" dirty="0"/>
              <a:t>『</a:t>
            </a:r>
            <a:r>
              <a:rPr lang="zh-TW" altLang="en-US" sz="4000" dirty="0"/>
              <a:t>不</a:t>
            </a:r>
            <a:r>
              <a:rPr lang="en-US" altLang="zh-TW" sz="4000" dirty="0"/>
              <a:t>』</a:t>
            </a:r>
          </a:p>
        </p:txBody>
      </p:sp>
      <p:sp>
        <p:nvSpPr>
          <p:cNvPr id="484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600" y="2132856"/>
            <a:ext cx="5400600" cy="4320480"/>
          </a:xfrm>
        </p:spPr>
        <p:txBody>
          <a:bodyPr>
            <a:normAutofit/>
          </a:bodyPr>
          <a:lstStyle/>
          <a:p>
            <a:pPr marL="173038" indent="0" algn="l">
              <a:lnSpc>
                <a:spcPct val="90000"/>
              </a:lnSpc>
              <a:tabLst>
                <a:tab pos="1701800" algn="l"/>
              </a:tabLst>
            </a:pPr>
            <a:r>
              <a:rPr lang="zh-TW" altLang="en-US" sz="3100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不：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告知理由法</a:t>
            </a:r>
          </a:p>
          <a:p>
            <a:pPr marL="173038" indent="0" algn="l">
              <a:lnSpc>
                <a:spcPct val="90000"/>
              </a:lnSpc>
            </a:pPr>
            <a:r>
              <a:rPr lang="zh-TW" altLang="en-US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不：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轉移話題法</a:t>
            </a:r>
          </a:p>
          <a:p>
            <a:pPr marL="173038" indent="0" algn="l">
              <a:lnSpc>
                <a:spcPct val="90000"/>
              </a:lnSpc>
            </a:pPr>
            <a:r>
              <a:rPr lang="zh-TW" altLang="en-US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不：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堅持拒絕法</a:t>
            </a:r>
          </a:p>
          <a:p>
            <a:pPr marL="173038" indent="0" algn="l">
              <a:lnSpc>
                <a:spcPct val="90000"/>
              </a:lnSpc>
            </a:pPr>
            <a:r>
              <a:rPr lang="zh-TW" altLang="en-US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不：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反說服法</a:t>
            </a:r>
          </a:p>
          <a:p>
            <a:pPr marL="173038" indent="0" algn="l">
              <a:lnSpc>
                <a:spcPct val="90000"/>
              </a:lnSpc>
            </a:pPr>
            <a:r>
              <a:rPr lang="zh-TW" altLang="en-US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不：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反激將法</a:t>
            </a:r>
          </a:p>
          <a:p>
            <a:pPr marL="173038" indent="0" algn="l">
              <a:lnSpc>
                <a:spcPct val="90000"/>
              </a:lnSpc>
            </a:pPr>
            <a:r>
              <a:rPr lang="zh-TW" altLang="en-US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不：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遠離現場法</a:t>
            </a:r>
          </a:p>
          <a:p>
            <a:pPr marL="173038" indent="0" algn="l">
              <a:lnSpc>
                <a:spcPct val="90000"/>
              </a:lnSpc>
            </a:pPr>
            <a:r>
              <a:rPr lang="zh-TW" altLang="en-US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不：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自我解嘲法</a:t>
            </a:r>
          </a:p>
          <a:p>
            <a:pPr marL="173038" indent="0" algn="l">
              <a:lnSpc>
                <a:spcPct val="90000"/>
              </a:lnSpc>
            </a:pPr>
            <a:r>
              <a:rPr lang="zh-TW" altLang="en-US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z="31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不：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友誼勸服法</a:t>
            </a:r>
          </a:p>
          <a:p>
            <a:pPr algn="l">
              <a:lnSpc>
                <a:spcPct val="90000"/>
              </a:lnSpc>
            </a:pPr>
            <a:endParaRPr lang="en-US" altLang="zh-TW" sz="3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l">
              <a:lnSpc>
                <a:spcPct val="90000"/>
              </a:lnSpc>
            </a:pPr>
            <a:endParaRPr lang="en-US" altLang="zh-TW" sz="3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l">
              <a:lnSpc>
                <a:spcPct val="90000"/>
              </a:lnSpc>
            </a:pPr>
            <a:endParaRPr lang="zh-TW" altLang="en-US" sz="3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300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8007</TotalTime>
  <Words>620</Words>
  <Application>Microsoft Office PowerPoint</Application>
  <PresentationFormat>如螢幕大小 (4:3)</PresentationFormat>
  <Paragraphs>116</Paragraphs>
  <Slides>25</Slides>
  <Notes>0</Notes>
  <HiddenSlides>0</HiddenSlides>
  <MMClips>3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6" baseType="lpstr">
      <vt:lpstr>波形</vt:lpstr>
      <vt:lpstr>我是反菸小達人</vt:lpstr>
      <vt:lpstr>什麼是電子煙  </vt:lpstr>
      <vt:lpstr>PowerPoint 簡報</vt:lpstr>
      <vt:lpstr>猜猜看~裡面有幾個文具其實是電子煙</vt:lpstr>
      <vt:lpstr>電子煙突爆炸　男臉頸燒傷斷牙</vt:lpstr>
      <vt:lpstr>電子菸放口袋變沖天炮 電池爆炸惹禍</vt:lpstr>
      <vt:lpstr>電子煙不能戒菸，還違法</vt:lpstr>
      <vt:lpstr>拒菸技巧  </vt:lpstr>
      <vt:lpstr>拒菸技巧～天龍八『不』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如何幫助 身邊的人戒菸 </vt:lpstr>
      <vt:lpstr>戒菸管道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不吸菸   做自己</dc:title>
  <dc:creator>USER</dc:creator>
  <cp:lastModifiedBy>USER</cp:lastModifiedBy>
  <cp:revision>299</cp:revision>
  <cp:lastPrinted>2017-09-15T09:30:53Z</cp:lastPrinted>
  <dcterms:created xsi:type="dcterms:W3CDTF">2017-06-21T03:34:14Z</dcterms:created>
  <dcterms:modified xsi:type="dcterms:W3CDTF">2020-10-05T05:31:13Z</dcterms:modified>
</cp:coreProperties>
</file>