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</p:sldMasterIdLst>
  <p:notesMasterIdLst>
    <p:notesMasterId r:id="rId34"/>
  </p:notesMasterIdLst>
  <p:handoutMasterIdLst>
    <p:handoutMasterId r:id="rId35"/>
  </p:handoutMasterIdLst>
  <p:sldIdLst>
    <p:sldId id="256" r:id="rId3"/>
    <p:sldId id="393" r:id="rId4"/>
    <p:sldId id="366" r:id="rId5"/>
    <p:sldId id="367" r:id="rId6"/>
    <p:sldId id="368" r:id="rId7"/>
    <p:sldId id="421" r:id="rId8"/>
    <p:sldId id="408" r:id="rId9"/>
    <p:sldId id="399" r:id="rId10"/>
    <p:sldId id="374" r:id="rId11"/>
    <p:sldId id="380" r:id="rId12"/>
    <p:sldId id="406" r:id="rId13"/>
    <p:sldId id="409" r:id="rId14"/>
    <p:sldId id="419" r:id="rId15"/>
    <p:sldId id="418" r:id="rId16"/>
    <p:sldId id="411" r:id="rId17"/>
    <p:sldId id="379" r:id="rId18"/>
    <p:sldId id="405" r:id="rId19"/>
    <p:sldId id="383" r:id="rId20"/>
    <p:sldId id="414" r:id="rId21"/>
    <p:sldId id="415" r:id="rId22"/>
    <p:sldId id="412" r:id="rId23"/>
    <p:sldId id="413" r:id="rId24"/>
    <p:sldId id="422" r:id="rId25"/>
    <p:sldId id="401" r:id="rId26"/>
    <p:sldId id="416" r:id="rId27"/>
    <p:sldId id="391" r:id="rId28"/>
    <p:sldId id="420" r:id="rId29"/>
    <p:sldId id="417" r:id="rId30"/>
    <p:sldId id="382" r:id="rId31"/>
    <p:sldId id="394" r:id="rId32"/>
    <p:sldId id="284" r:id="rId33"/>
  </p:sldIdLst>
  <p:sldSz cx="9144000" cy="6858000" type="screen4x3"/>
  <p:notesSz cx="7104063" cy="10234613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223" userDrawn="1">
          <p15:clr>
            <a:srgbClr val="A4A3A4"/>
          </p15:clr>
        </p15:guide>
        <p15:guide id="2" pos="223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17" autoAdjust="0"/>
    <p:restoredTop sz="88675" autoAdjust="0"/>
  </p:normalViewPr>
  <p:slideViewPr>
    <p:cSldViewPr>
      <p:cViewPr>
        <p:scale>
          <a:sx n="52" d="100"/>
          <a:sy n="52" d="100"/>
        </p:scale>
        <p:origin x="-1168" y="-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4392"/>
    </p:cViewPr>
  </p:sorterViewPr>
  <p:notesViewPr>
    <p:cSldViewPr>
      <p:cViewPr varScale="1">
        <p:scale>
          <a:sx n="51" d="100"/>
          <a:sy n="51" d="100"/>
        </p:scale>
        <p:origin x="-2756" y="-88"/>
      </p:cViewPr>
      <p:guideLst>
        <p:guide orient="horz" pos="3223"/>
        <p:guide pos="223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8427" cy="511731"/>
          </a:xfrm>
          <a:prstGeom prst="rect">
            <a:avLst/>
          </a:prstGeom>
        </p:spPr>
        <p:txBody>
          <a:bodyPr vert="horz" lIns="94796" tIns="47398" rIns="94796" bIns="47398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4023993" y="0"/>
            <a:ext cx="3078427" cy="511731"/>
          </a:xfrm>
          <a:prstGeom prst="rect">
            <a:avLst/>
          </a:prstGeom>
        </p:spPr>
        <p:txBody>
          <a:bodyPr vert="horz" lIns="94796" tIns="47398" rIns="94796" bIns="47398" rtlCol="0"/>
          <a:lstStyle>
            <a:lvl1pPr algn="r">
              <a:defRPr sz="1200"/>
            </a:lvl1pPr>
          </a:lstStyle>
          <a:p>
            <a:fld id="{046E1B1F-55C3-4E3A-9A92-31DED8D31954}" type="datetimeFigureOut">
              <a:rPr lang="zh-TW" altLang="en-US" smtClean="0"/>
              <a:t>2020/10/5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1" y="9721106"/>
            <a:ext cx="3078427" cy="511731"/>
          </a:xfrm>
          <a:prstGeom prst="rect">
            <a:avLst/>
          </a:prstGeom>
        </p:spPr>
        <p:txBody>
          <a:bodyPr vert="horz" lIns="94796" tIns="47398" rIns="94796" bIns="47398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4023993" y="9721106"/>
            <a:ext cx="3078427" cy="511731"/>
          </a:xfrm>
          <a:prstGeom prst="rect">
            <a:avLst/>
          </a:prstGeom>
        </p:spPr>
        <p:txBody>
          <a:bodyPr vert="horz" lIns="94796" tIns="47398" rIns="94796" bIns="47398" rtlCol="0" anchor="b"/>
          <a:lstStyle>
            <a:lvl1pPr algn="r">
              <a:defRPr sz="1200"/>
            </a:lvl1pPr>
          </a:lstStyle>
          <a:p>
            <a:fld id="{F67DDD32-BBCD-4250-B954-0213FB53028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94932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8427" cy="511731"/>
          </a:xfrm>
          <a:prstGeom prst="rect">
            <a:avLst/>
          </a:prstGeom>
        </p:spPr>
        <p:txBody>
          <a:bodyPr vert="horz" lIns="94796" tIns="47398" rIns="94796" bIns="47398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4023993" y="0"/>
            <a:ext cx="3078427" cy="511731"/>
          </a:xfrm>
          <a:prstGeom prst="rect">
            <a:avLst/>
          </a:prstGeom>
        </p:spPr>
        <p:txBody>
          <a:bodyPr vert="horz" lIns="94796" tIns="47398" rIns="94796" bIns="47398" rtlCol="0"/>
          <a:lstStyle>
            <a:lvl1pPr algn="r">
              <a:defRPr sz="1200"/>
            </a:lvl1pPr>
          </a:lstStyle>
          <a:p>
            <a:fld id="{41238BC6-1E44-4F8F-B626-3100EFE86C59}" type="datetimeFigureOut">
              <a:rPr lang="zh-TW" altLang="en-US" smtClean="0"/>
              <a:t>2020/10/5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65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96" tIns="47398" rIns="94796" bIns="47398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710407" y="4861442"/>
            <a:ext cx="5683250" cy="4605576"/>
          </a:xfrm>
          <a:prstGeom prst="rect">
            <a:avLst/>
          </a:prstGeom>
        </p:spPr>
        <p:txBody>
          <a:bodyPr vert="horz" lIns="94796" tIns="47398" rIns="94796" bIns="47398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1" y="9721106"/>
            <a:ext cx="3078427" cy="511731"/>
          </a:xfrm>
          <a:prstGeom prst="rect">
            <a:avLst/>
          </a:prstGeom>
        </p:spPr>
        <p:txBody>
          <a:bodyPr vert="horz" lIns="94796" tIns="47398" rIns="94796" bIns="47398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4023993" y="9721106"/>
            <a:ext cx="3078427" cy="511731"/>
          </a:xfrm>
          <a:prstGeom prst="rect">
            <a:avLst/>
          </a:prstGeom>
        </p:spPr>
        <p:txBody>
          <a:bodyPr vert="horz" lIns="94796" tIns="47398" rIns="94796" bIns="47398" rtlCol="0" anchor="b"/>
          <a:lstStyle>
            <a:lvl1pPr algn="r">
              <a:defRPr sz="1200"/>
            </a:lvl1pPr>
          </a:lstStyle>
          <a:p>
            <a:fld id="{C0D2D811-1BE4-4564-8E5A-3910DE0FD1B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81528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70216" indent="-296237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84948" indent="-23699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58927" indent="-23699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132907" indent="-23699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606886" indent="-23699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3080865" indent="-23699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554844" indent="-23699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4028824" indent="-23699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8B86FEB3-9934-4165-A30B-84D0275601E2}" type="slidenum">
              <a:rPr lang="en-US" altLang="zh-TW" smtClean="0"/>
              <a:pPr eaLnBrk="1" hangingPunct="1">
                <a:spcBef>
                  <a:spcPct val="0"/>
                </a:spcBef>
              </a:pPr>
              <a:t>13</a:t>
            </a:fld>
            <a:endParaRPr lang="en-US" altLang="zh-TW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  <a:spcBef>
                <a:spcPts val="2073"/>
              </a:spcBef>
            </a:pPr>
            <a:r>
              <a:rPr lang="en-US" altLang="zh-TW" dirty="0">
                <a:solidFill>
                  <a:schemeClr val="tx2"/>
                </a:solidFill>
              </a:rPr>
              <a:t>1.</a:t>
            </a:r>
            <a:r>
              <a:rPr lang="zh-TW" altLang="en-US" dirty="0">
                <a:solidFill>
                  <a:schemeClr val="tx2"/>
                </a:solidFill>
              </a:rPr>
              <a:t>學校、醫院、車站可不可以吸菸</a:t>
            </a:r>
            <a:r>
              <a:rPr lang="en-US" altLang="zh-TW" dirty="0">
                <a:solidFill>
                  <a:schemeClr val="tx2"/>
                </a:solidFill>
              </a:rPr>
              <a:t>?(</a:t>
            </a:r>
            <a:r>
              <a:rPr lang="zh-TW" altLang="en-US" dirty="0">
                <a:solidFill>
                  <a:schemeClr val="tx2"/>
                </a:solidFill>
              </a:rPr>
              <a:t>不可以</a:t>
            </a:r>
            <a:r>
              <a:rPr lang="en-US" altLang="zh-TW" dirty="0">
                <a:solidFill>
                  <a:schemeClr val="tx2"/>
                </a:solidFill>
              </a:rPr>
              <a:t>)</a:t>
            </a:r>
          </a:p>
          <a:p>
            <a:pPr>
              <a:lnSpc>
                <a:spcPct val="150000"/>
              </a:lnSpc>
              <a:spcBef>
                <a:spcPts val="2073"/>
              </a:spcBef>
            </a:pPr>
            <a:r>
              <a:rPr lang="en-US" altLang="zh-TW" dirty="0">
                <a:solidFill>
                  <a:schemeClr val="tx2"/>
                </a:solidFill>
              </a:rPr>
              <a:t>2.</a:t>
            </a:r>
            <a:r>
              <a:rPr lang="zh-TW" altLang="en-US" dirty="0">
                <a:solidFill>
                  <a:schemeClr val="tx2"/>
                </a:solidFill>
              </a:rPr>
              <a:t>二手菸及三手菸會不會危害家人</a:t>
            </a:r>
            <a:r>
              <a:rPr lang="en-US" altLang="zh-TW" dirty="0">
                <a:solidFill>
                  <a:schemeClr val="tx2"/>
                </a:solidFill>
              </a:rPr>
              <a:t>?(</a:t>
            </a:r>
            <a:r>
              <a:rPr lang="zh-TW" altLang="en-US" dirty="0">
                <a:solidFill>
                  <a:schemeClr val="tx2"/>
                </a:solidFill>
              </a:rPr>
              <a:t>會，二三手菸比一手菸還可怕</a:t>
            </a:r>
            <a:r>
              <a:rPr lang="en-US" altLang="zh-TW" dirty="0">
                <a:solidFill>
                  <a:schemeClr val="tx2"/>
                </a:solidFill>
              </a:rPr>
              <a:t>)</a:t>
            </a:r>
          </a:p>
          <a:p>
            <a:pPr>
              <a:lnSpc>
                <a:spcPct val="150000"/>
              </a:lnSpc>
              <a:spcBef>
                <a:spcPts val="2073"/>
              </a:spcBef>
            </a:pPr>
            <a:r>
              <a:rPr lang="en-US" altLang="zh-TW" dirty="0">
                <a:solidFill>
                  <a:schemeClr val="tx2"/>
                </a:solidFill>
              </a:rPr>
              <a:t>3.</a:t>
            </a:r>
            <a:r>
              <a:rPr lang="zh-TW" altLang="en-US" dirty="0">
                <a:solidFill>
                  <a:schemeClr val="tx2"/>
                </a:solidFill>
              </a:rPr>
              <a:t>幾歲以下不可使用菸品</a:t>
            </a:r>
            <a:r>
              <a:rPr lang="en-US" altLang="zh-TW" dirty="0">
                <a:solidFill>
                  <a:schemeClr val="tx2"/>
                </a:solidFill>
              </a:rPr>
              <a:t>?(18</a:t>
            </a:r>
            <a:r>
              <a:rPr lang="zh-TW" altLang="en-US" dirty="0">
                <a:solidFill>
                  <a:schemeClr val="tx2"/>
                </a:solidFill>
              </a:rPr>
              <a:t>歲，但是就算滿</a:t>
            </a:r>
            <a:r>
              <a:rPr lang="en-US" altLang="zh-TW" dirty="0">
                <a:solidFill>
                  <a:schemeClr val="tx2"/>
                </a:solidFill>
              </a:rPr>
              <a:t>18</a:t>
            </a:r>
            <a:r>
              <a:rPr lang="zh-TW" altLang="en-US" dirty="0">
                <a:solidFill>
                  <a:schemeClr val="tx2"/>
                </a:solidFill>
              </a:rPr>
              <a:t>歲也要不抽菸做自己喔。</a:t>
            </a:r>
            <a:r>
              <a:rPr lang="en-US" altLang="zh-TW" dirty="0">
                <a:solidFill>
                  <a:schemeClr val="tx2"/>
                </a:solidFill>
              </a:rPr>
              <a:t>)</a:t>
            </a:r>
          </a:p>
          <a:p>
            <a:pPr>
              <a:lnSpc>
                <a:spcPct val="150000"/>
              </a:lnSpc>
              <a:spcBef>
                <a:spcPts val="2073"/>
              </a:spcBef>
            </a:pPr>
            <a:r>
              <a:rPr lang="en-US" altLang="zh-TW" dirty="0">
                <a:solidFill>
                  <a:schemeClr val="tx2"/>
                </a:solidFill>
              </a:rPr>
              <a:t>4.</a:t>
            </a:r>
            <a:r>
              <a:rPr lang="zh-TW" altLang="en-US" dirty="0">
                <a:solidFill>
                  <a:schemeClr val="tx2"/>
                </a:solidFill>
              </a:rPr>
              <a:t>可不可以幫大人買菸</a:t>
            </a:r>
            <a:r>
              <a:rPr lang="en-US" altLang="zh-TW" dirty="0">
                <a:solidFill>
                  <a:schemeClr val="tx2"/>
                </a:solidFill>
              </a:rPr>
              <a:t>?(</a:t>
            </a:r>
            <a:r>
              <a:rPr lang="zh-TW" altLang="en-US" dirty="0">
                <a:solidFill>
                  <a:schemeClr val="tx2"/>
                </a:solidFill>
              </a:rPr>
              <a:t>不可以</a:t>
            </a:r>
            <a:r>
              <a:rPr lang="en-US" altLang="zh-TW" dirty="0">
                <a:solidFill>
                  <a:schemeClr val="tx2"/>
                </a:solidFill>
              </a:rPr>
              <a:t>)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D2D811-1BE4-4564-8E5A-3910DE0FD1B6}" type="slidenum">
              <a:rPr lang="zh-TW" altLang="en-US" smtClean="0"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181335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一個人抽菸：一手菸</a:t>
            </a:r>
            <a:endParaRPr lang="en-US" altLang="zh-TW" dirty="0" smtClean="0"/>
          </a:p>
          <a:p>
            <a:r>
              <a:rPr lang="zh-TW" altLang="en-US" dirty="0" smtClean="0"/>
              <a:t>被旁邊的人聞到：二手菸</a:t>
            </a:r>
            <a:endParaRPr lang="en-US" altLang="zh-TW" dirty="0" smtClean="0"/>
          </a:p>
          <a:p>
            <a:pPr defTabSz="947958">
              <a:defRPr/>
            </a:pPr>
            <a:r>
              <a:rPr lang="zh-TW" altLang="en-US" dirty="0" smtClean="0"/>
              <a:t>留在房間</a:t>
            </a:r>
            <a:r>
              <a:rPr lang="zh-TW" altLang="zh-TW" dirty="0"/>
              <a:t>、</a:t>
            </a:r>
            <a:r>
              <a:rPr lang="zh-TW" altLang="en-US" dirty="0"/>
              <a:t>沙發</a:t>
            </a:r>
            <a:r>
              <a:rPr lang="zh-TW" altLang="zh-TW" dirty="0"/>
              <a:t>、</a:t>
            </a:r>
            <a:r>
              <a:rPr lang="zh-TW" altLang="en-US" dirty="0"/>
              <a:t>床單：三手菸</a:t>
            </a:r>
            <a:endParaRPr lang="zh-TW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D2D811-1BE4-4564-8E5A-3910DE0FD1B6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27871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63633" indent="-292946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76720" indent="-235344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47408" indent="-235344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118095" indent="-235344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92074" indent="-23534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3066054" indent="-23534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540033" indent="-23534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4014012" indent="-23534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493AF29C-29A9-4E20-BD09-DCE7F2F71C64}" type="slidenum">
              <a:rPr lang="en-US" altLang="zh-TW" smtClean="0"/>
              <a:pPr eaLnBrk="1" hangingPunct="1">
                <a:spcBef>
                  <a:spcPct val="0"/>
                </a:spcBef>
              </a:pPr>
              <a:t>19</a:t>
            </a:fld>
            <a:endParaRPr lang="en-US" altLang="zh-TW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63633" indent="-292946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76720" indent="-235344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47408" indent="-235344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118095" indent="-235344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92074" indent="-23534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3066054" indent="-23534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540033" indent="-23534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4014012" indent="-23534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ADCBF962-D762-4B3A-9599-A2604FA2B7B8}" type="slidenum">
              <a:rPr lang="en-US" altLang="zh-TW" smtClean="0"/>
              <a:pPr eaLnBrk="1" hangingPunct="1">
                <a:spcBef>
                  <a:spcPct val="0"/>
                </a:spcBef>
              </a:pPr>
              <a:t>20</a:t>
            </a:fld>
            <a:endParaRPr lang="en-US" altLang="zh-TW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63633" indent="-292946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76720" indent="-235344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47408" indent="-235344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118095" indent="-235344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92074" indent="-23534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3066054" indent="-23534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540033" indent="-23534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4014012" indent="-23534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CBAB0583-A160-4BDA-B046-22A182713383}" type="slidenum">
              <a:rPr lang="en-US" altLang="zh-TW" smtClean="0"/>
              <a:pPr eaLnBrk="1" hangingPunct="1">
                <a:spcBef>
                  <a:spcPct val="0"/>
                </a:spcBef>
              </a:pPr>
              <a:t>21</a:t>
            </a:fld>
            <a:endParaRPr lang="en-US" altLang="zh-TW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63633" indent="-292946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76720" indent="-235344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47408" indent="-235344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118095" indent="-235344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92074" indent="-23534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3066054" indent="-23534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540033" indent="-23534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4014012" indent="-23534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0E544F2B-65BD-4999-9C5F-12099A01A780}" type="slidenum">
              <a:rPr lang="en-US" altLang="zh-TW" smtClean="0"/>
              <a:pPr eaLnBrk="1" hangingPunct="1">
                <a:spcBef>
                  <a:spcPct val="0"/>
                </a:spcBef>
              </a:pPr>
              <a:t>22</a:t>
            </a:fld>
            <a:endParaRPr lang="en-US" altLang="zh-TW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63633" indent="-292946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76720" indent="-235344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47408" indent="-235344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118095" indent="-235344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92074" indent="-23534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3066054" indent="-23534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540033" indent="-23534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4014012" indent="-23534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0E544F2B-65BD-4999-9C5F-12099A01A780}" type="slidenum">
              <a:rPr lang="en-US" altLang="zh-TW" smtClean="0"/>
              <a:pPr eaLnBrk="1" hangingPunct="1">
                <a:spcBef>
                  <a:spcPct val="0"/>
                </a:spcBef>
              </a:pPr>
              <a:t>23</a:t>
            </a:fld>
            <a:endParaRPr lang="en-US" altLang="zh-TW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indent="0" algn="l">
              <a:buNone/>
            </a:pPr>
            <a:r>
              <a:rPr lang="zh-TW" altLang="en-US" i="0" u="none" dirty="0" smtClean="0">
                <a:solidFill>
                  <a:srgbClr val="FF0000"/>
                </a:solidFill>
                <a:latin typeface="+mn-ea"/>
                <a:ea typeface="+mn-ea"/>
              </a:rPr>
              <a:t>學校一定要在所有入口處張貼</a:t>
            </a:r>
            <a:r>
              <a:rPr lang="zh-TW" altLang="en-US" i="0" u="sng" dirty="0" smtClean="0">
                <a:solidFill>
                  <a:srgbClr val="FF0000"/>
                </a:solidFill>
                <a:latin typeface="+mn-ea"/>
                <a:ea typeface="+mn-ea"/>
              </a:rPr>
              <a:t>禁菸標誌</a:t>
            </a:r>
            <a:r>
              <a:rPr lang="zh-TW" altLang="en-US" i="0" u="none" dirty="0" smtClean="0">
                <a:solidFill>
                  <a:srgbClr val="FF0000"/>
                </a:solidFill>
                <a:latin typeface="+mn-ea"/>
                <a:ea typeface="+mn-ea"/>
              </a:rPr>
              <a:t>或是</a:t>
            </a:r>
            <a:r>
              <a:rPr lang="zh-TW" altLang="en-US" i="0" u="sng" dirty="0" smtClean="0">
                <a:solidFill>
                  <a:srgbClr val="FF0000"/>
                </a:solidFill>
                <a:latin typeface="+mn-ea"/>
                <a:ea typeface="+mn-ea"/>
              </a:rPr>
              <a:t>畫設禁菸線</a:t>
            </a:r>
          </a:p>
          <a:p>
            <a:pPr eaLnBrk="1" hangingPunct="1"/>
            <a:endParaRPr lang="zh-TW" altLang="zh-TW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16428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D2D811-1BE4-4564-8E5A-3910DE0FD1B6}" type="slidenum">
              <a:rPr lang="zh-TW" altLang="en-US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51126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備忘稿版面配置區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4B466-B002-480D-99C3-BAFFEC9F677F}" type="datetimeFigureOut">
              <a:rPr lang="zh-TW" altLang="en-US" smtClean="0"/>
              <a:t>2020/10/5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0E869-E276-4F11-BDEA-6F3BA7D97609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17" name="圖片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6165304"/>
            <a:ext cx="1075587" cy="6697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4B466-B002-480D-99C3-BAFFEC9F677F}" type="datetimeFigureOut">
              <a:rPr lang="zh-TW" altLang="en-US" smtClean="0"/>
              <a:t>2020/10/5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0E869-E276-4F11-BDEA-6F3BA7D97609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4B466-B002-480D-99C3-BAFFEC9F677F}" type="datetimeFigureOut">
              <a:rPr lang="zh-TW" altLang="en-US" smtClean="0"/>
              <a:t>2020/10/5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0E869-E276-4F11-BDEA-6F3BA7D97609}" type="slidenum">
              <a:rPr lang="zh-TW" altLang="en-US" smtClean="0"/>
              <a:t>‹#›</a:t>
            </a:fld>
            <a:endParaRPr lang="zh-TW" alt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4B466-B002-480D-99C3-BAFFEC9F677F}" type="datetimeFigureOut">
              <a:rPr lang="zh-TW" altLang="en-US" smtClean="0"/>
              <a:t>2020/10/5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0E869-E276-4F11-BDEA-6F3BA7D9760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086615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07EE4-5368-4CBA-B977-59FCDAC76DDF}" type="datetimeFigureOut">
              <a:rPr lang="zh-TW" altLang="en-US" smtClean="0"/>
              <a:t>2020/10/5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AE579-3449-4AF1-93C6-93EAE1F525B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175882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07EE4-5368-4CBA-B977-59FCDAC76DDF}" type="datetimeFigureOut">
              <a:rPr lang="zh-TW" altLang="en-US" smtClean="0"/>
              <a:t>2020/10/5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AE579-3449-4AF1-93C6-93EAE1F525B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216615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07EE4-5368-4CBA-B977-59FCDAC76DDF}" type="datetimeFigureOut">
              <a:rPr lang="zh-TW" altLang="en-US" smtClean="0"/>
              <a:t>2020/10/5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AE579-3449-4AF1-93C6-93EAE1F525B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049380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07EE4-5368-4CBA-B977-59FCDAC76DDF}" type="datetimeFigureOut">
              <a:rPr lang="zh-TW" altLang="en-US" smtClean="0"/>
              <a:t>2020/10/5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AE579-3449-4AF1-93C6-93EAE1F525B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09724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07EE4-5368-4CBA-B977-59FCDAC76DDF}" type="datetimeFigureOut">
              <a:rPr lang="zh-TW" altLang="en-US" smtClean="0"/>
              <a:t>2020/10/5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AE579-3449-4AF1-93C6-93EAE1F525B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558813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07EE4-5368-4CBA-B977-59FCDAC76DDF}" type="datetimeFigureOut">
              <a:rPr lang="zh-TW" altLang="en-US" smtClean="0"/>
              <a:t>2020/10/5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AE579-3449-4AF1-93C6-93EAE1F525B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17066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07EE4-5368-4CBA-B977-59FCDAC76DDF}" type="datetimeFigureOut">
              <a:rPr lang="zh-TW" altLang="en-US" smtClean="0"/>
              <a:t>2020/10/5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AE579-3449-4AF1-93C6-93EAE1F525B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07481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772816"/>
            <a:ext cx="8208912" cy="3960440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4B466-B002-480D-99C3-BAFFEC9F677F}" type="datetimeFigureOut">
              <a:rPr lang="zh-TW" altLang="en-US" smtClean="0"/>
              <a:t>2020/10/5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0E869-E276-4F11-BDEA-6F3BA7D97609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zh-TW" altLang="en-US" dirty="0" smtClean="0"/>
              <a:t>按一下以編輯母片標題樣式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07EE4-5368-4CBA-B977-59FCDAC76DDF}" type="datetimeFigureOut">
              <a:rPr lang="zh-TW" altLang="en-US" smtClean="0"/>
              <a:t>2020/10/5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AE579-3449-4AF1-93C6-93EAE1F525B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943902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07EE4-5368-4CBA-B977-59FCDAC76DDF}" type="datetimeFigureOut">
              <a:rPr lang="zh-TW" altLang="en-US" smtClean="0"/>
              <a:t>2020/10/5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AE579-3449-4AF1-93C6-93EAE1F525B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577838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07EE4-5368-4CBA-B977-59FCDAC76DDF}" type="datetimeFigureOut">
              <a:rPr lang="zh-TW" altLang="en-US" smtClean="0"/>
              <a:t>2020/10/5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AE579-3449-4AF1-93C6-93EAE1F525B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245540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07EE4-5368-4CBA-B977-59FCDAC76DDF}" type="datetimeFigureOut">
              <a:rPr lang="zh-TW" altLang="en-US" smtClean="0"/>
              <a:t>2020/10/5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AE579-3449-4AF1-93C6-93EAE1F525B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07955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4B466-B002-480D-99C3-BAFFEC9F677F}" type="datetimeFigureOut">
              <a:rPr lang="zh-TW" altLang="en-US" smtClean="0"/>
              <a:t>2020/10/5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0E869-E276-4F11-BDEA-6F3BA7D97609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15" name="圖片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6165304"/>
            <a:ext cx="1075587" cy="6697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4B466-B002-480D-99C3-BAFFEC9F677F}" type="datetimeFigureOut">
              <a:rPr lang="zh-TW" altLang="en-US" smtClean="0"/>
              <a:t>2020/10/5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0E869-E276-4F11-BDEA-6F3BA7D97609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4B466-B002-480D-99C3-BAFFEC9F677F}" type="datetimeFigureOut">
              <a:rPr lang="zh-TW" altLang="en-US" smtClean="0"/>
              <a:t>2020/10/5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0E869-E276-4F11-BDEA-6F3BA7D97609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4B466-B002-480D-99C3-BAFFEC9F677F}" type="datetimeFigureOut">
              <a:rPr lang="zh-TW" altLang="en-US" smtClean="0"/>
              <a:t>2020/10/5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0E869-E276-4F11-BDEA-6F3BA7D97609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4B466-B002-480D-99C3-BAFFEC9F677F}" type="datetimeFigureOut">
              <a:rPr lang="zh-TW" altLang="en-US" smtClean="0"/>
              <a:t>2020/10/5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0E869-E276-4F11-BDEA-6F3BA7D97609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13" name="圖片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6165304"/>
            <a:ext cx="1075587" cy="6697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4B466-B002-480D-99C3-BAFFEC9F677F}" type="datetimeFigureOut">
              <a:rPr lang="zh-TW" altLang="en-US" smtClean="0"/>
              <a:t>2020/10/5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0E869-E276-4F11-BDEA-6F3BA7D97609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4B466-B002-480D-99C3-BAFFEC9F677F}" type="datetimeFigureOut">
              <a:rPr lang="zh-TW" altLang="en-US" smtClean="0"/>
              <a:t>2020/10/5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0E869-E276-4F11-BDEA-6F3BA7D97609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gi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61F4B466-B002-480D-99C3-BAFFEC9F677F}" type="datetimeFigureOut">
              <a:rPr lang="zh-TW" altLang="en-US" smtClean="0"/>
              <a:t>2020/10/5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A520E869-E276-4F11-BDEA-6F3BA7D97609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en-US" dirty="0"/>
          </a:p>
        </p:txBody>
      </p:sp>
      <p:pic>
        <p:nvPicPr>
          <p:cNvPr id="15" name="圖片 14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6165304"/>
            <a:ext cx="1075587" cy="66978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5" r:id="rId1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F07EE4-5368-4CBA-B977-59FCDAC76DDF}" type="datetimeFigureOut">
              <a:rPr lang="zh-TW" altLang="en-US" smtClean="0"/>
              <a:t>2020/10/5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5AE579-3449-4AF1-93C6-93EAE1F525B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08012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3.png"/><Relationship Id="rId4" Type="http://schemas.openxmlformats.org/officeDocument/2006/relationships/hyperlink" Target="https://www.facebook.com/nosmokeloveu/videos/2041895302690026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7.png"/><Relationship Id="rId4" Type="http://schemas.openxmlformats.org/officeDocument/2006/relationships/hyperlink" Target="https://www.youtube.com/watch?v=EeyhDbNr2iE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3.png"/><Relationship Id="rId5" Type="http://schemas.openxmlformats.org/officeDocument/2006/relationships/hyperlink" Target="https://www.youtube.com/watch?v=PcsfCRYsxG0&amp;feature=youtu.be" TargetMode="External"/><Relationship Id="rId4" Type="http://schemas.openxmlformats.org/officeDocument/2006/relationships/hyperlink" Target="https://www.youtube.com/watch?v=Iv-s9FEEtkY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39.png"/><Relationship Id="rId5" Type="http://schemas.openxmlformats.org/officeDocument/2006/relationships/hyperlink" Target="https://www.youtube.com/watch?v=gL9EtULCkEA" TargetMode="External"/><Relationship Id="rId4" Type="http://schemas.openxmlformats.org/officeDocument/2006/relationships/notesSlide" Target="../notesSlides/notesSlide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44.png"/><Relationship Id="rId4" Type="http://schemas.openxmlformats.org/officeDocument/2006/relationships/hyperlink" Target="https://www.youtube.com/watch?v=09jxeSzyDF4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46.png"/><Relationship Id="rId4" Type="http://schemas.openxmlformats.org/officeDocument/2006/relationships/hyperlink" Target="https://www.youtube.com/watch?v=3JKheCu7TpQ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hyperlink" Target="https://www.youtube.com/watch?v=PaxKth6lkBc" TargetMode="Externa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Relationship Id="rId9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760040" y="1844824"/>
            <a:ext cx="7772400" cy="1780108"/>
          </a:xfrm>
        </p:spPr>
        <p:txBody>
          <a:bodyPr>
            <a:noAutofit/>
          </a:bodyPr>
          <a:lstStyle/>
          <a:p>
            <a:r>
              <a:rPr lang="zh-TW" altLang="en-US" sz="6000" dirty="0" smtClean="0"/>
              <a:t>菸霧的真相</a:t>
            </a:r>
            <a:endParaRPr lang="zh-TW" altLang="en-US" sz="6000" dirty="0"/>
          </a:p>
        </p:txBody>
      </p:sp>
    </p:spTree>
    <p:extLst>
      <p:ext uri="{BB962C8B-B14F-4D97-AF65-F5344CB8AC3E}">
        <p14:creationId xmlns:p14="http://schemas.microsoft.com/office/powerpoint/2010/main" val="1288469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433621" y="210348"/>
            <a:ext cx="8229600" cy="1252728"/>
          </a:xfrm>
        </p:spPr>
        <p:txBody>
          <a:bodyPr/>
          <a:lstStyle/>
          <a:p>
            <a:r>
              <a:rPr lang="zh-TW" altLang="en-US" dirty="0" smtClean="0">
                <a:latin typeface="+mn-ea"/>
                <a:ea typeface="+mn-ea"/>
              </a:rPr>
              <a:t>不要以為</a:t>
            </a:r>
            <a:r>
              <a:rPr lang="en-US" altLang="zh-TW" dirty="0" smtClean="0">
                <a:latin typeface="+mn-ea"/>
                <a:ea typeface="+mn-ea"/>
              </a:rPr>
              <a:t>~</a:t>
            </a:r>
            <a:r>
              <a:rPr lang="zh-TW" altLang="en-US" dirty="0" smtClean="0">
                <a:latin typeface="+mn-ea"/>
                <a:ea typeface="+mn-ea"/>
              </a:rPr>
              <a:t>我還年輕，沒關係</a:t>
            </a:r>
            <a:r>
              <a:rPr lang="en-US" altLang="zh-TW" dirty="0" smtClean="0">
                <a:latin typeface="+mn-ea"/>
                <a:ea typeface="+mn-ea"/>
              </a:rPr>
              <a:t>?!</a:t>
            </a:r>
            <a:endParaRPr lang="zh-TW" altLang="en-US" dirty="0">
              <a:latin typeface="+mn-ea"/>
              <a:ea typeface="+mn-ea"/>
            </a:endParaRPr>
          </a:p>
        </p:txBody>
      </p:sp>
      <p:pic>
        <p:nvPicPr>
          <p:cNvPr id="5" name="Picture 4" descr="97-29歳吸菸者引起血栓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5" y="1484784"/>
            <a:ext cx="3846475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圖片 3" descr="少女吸菸3年得肺癌200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485709"/>
            <a:ext cx="3456384" cy="4722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6799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433621" y="210348"/>
            <a:ext cx="8229600" cy="1252728"/>
          </a:xfrm>
        </p:spPr>
        <p:txBody>
          <a:bodyPr/>
          <a:lstStyle/>
          <a:p>
            <a:r>
              <a:rPr lang="zh-TW" altLang="en-US" dirty="0" smtClean="0">
                <a:latin typeface="+mn-ea"/>
                <a:ea typeface="+mn-ea"/>
              </a:rPr>
              <a:t>不要以為</a:t>
            </a:r>
            <a:r>
              <a:rPr lang="en-US" altLang="zh-TW" dirty="0" smtClean="0">
                <a:latin typeface="+mn-ea"/>
                <a:ea typeface="+mn-ea"/>
              </a:rPr>
              <a:t>~</a:t>
            </a:r>
            <a:r>
              <a:rPr lang="zh-TW" altLang="en-US" dirty="0" smtClean="0">
                <a:latin typeface="+mn-ea"/>
                <a:ea typeface="+mn-ea"/>
              </a:rPr>
              <a:t>我還年輕，沒關係</a:t>
            </a:r>
            <a:r>
              <a:rPr lang="en-US" altLang="zh-TW" dirty="0" smtClean="0">
                <a:latin typeface="+mn-ea"/>
                <a:ea typeface="+mn-ea"/>
              </a:rPr>
              <a:t>?!</a:t>
            </a:r>
            <a:endParaRPr lang="zh-TW" altLang="en-US" dirty="0">
              <a:latin typeface="+mn-ea"/>
              <a:ea typeface="+mn-ea"/>
            </a:endParaRP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32856"/>
            <a:ext cx="8818107" cy="3597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953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467544" y="304064"/>
            <a:ext cx="8229600" cy="1252728"/>
          </a:xfrm>
        </p:spPr>
        <p:txBody>
          <a:bodyPr>
            <a:normAutofit/>
          </a:bodyPr>
          <a:lstStyle/>
          <a:p>
            <a:r>
              <a:rPr lang="zh-TW" altLang="zh-TW" dirty="0"/>
              <a:t>【無菸</a:t>
            </a:r>
            <a:r>
              <a:rPr lang="en-US" altLang="zh-TW" dirty="0"/>
              <a:t>in </a:t>
            </a:r>
            <a:r>
              <a:rPr lang="zh-TW" altLang="zh-TW" dirty="0"/>
              <a:t>吸菸</a:t>
            </a:r>
            <a:r>
              <a:rPr lang="en-US" altLang="zh-TW" dirty="0"/>
              <a:t>out</a:t>
            </a:r>
            <a:r>
              <a:rPr lang="zh-TW" altLang="zh-TW" dirty="0"/>
              <a:t>】</a:t>
            </a:r>
            <a:r>
              <a:rPr lang="en-US" altLang="zh-TW" dirty="0"/>
              <a:t>-</a:t>
            </a:r>
            <a:r>
              <a:rPr lang="zh-TW" altLang="zh-TW" dirty="0"/>
              <a:t>花兒實驗影片</a:t>
            </a:r>
            <a:endParaRPr lang="zh-TW" altLang="en-US" sz="4000" dirty="0"/>
          </a:p>
        </p:txBody>
      </p:sp>
      <p:sp>
        <p:nvSpPr>
          <p:cNvPr id="5" name="文字方塊 4"/>
          <p:cNvSpPr txBox="1"/>
          <p:nvPr/>
        </p:nvSpPr>
        <p:spPr>
          <a:xfrm>
            <a:off x="395536" y="5818038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影片</a:t>
            </a:r>
            <a:r>
              <a:rPr lang="zh-TW" altLang="en-US" dirty="0" smtClean="0"/>
              <a:t>來源</a:t>
            </a:r>
            <a:r>
              <a:rPr lang="en-US" altLang="zh-TW" dirty="0" smtClean="0"/>
              <a:t>:</a:t>
            </a:r>
            <a:r>
              <a:rPr lang="en-US" altLang="zh-TW" sz="1400" u="sng" dirty="0" smtClean="0">
                <a:hlinkClick r:id="rId4"/>
              </a:rPr>
              <a:t>https://www.facebook.com/nosmokeloveu/videos/2041895302690026/</a:t>
            </a:r>
            <a:endParaRPr lang="zh-TW" altLang="zh-TW" sz="1400" dirty="0"/>
          </a:p>
          <a:p>
            <a:r>
              <a:rPr lang="zh-TW" altLang="en-US" dirty="0" smtClean="0"/>
              <a:t>作者</a:t>
            </a:r>
            <a:r>
              <a:rPr lang="en-US" altLang="zh-TW" dirty="0" smtClean="0"/>
              <a:t>:</a:t>
            </a:r>
            <a:r>
              <a:rPr lang="zh-TW" altLang="zh-TW" dirty="0"/>
              <a:t>不抽菸 我愛你</a:t>
            </a:r>
            <a:r>
              <a:rPr lang="en-US" altLang="zh-TW" dirty="0" err="1" smtClean="0"/>
              <a:t>facebook</a:t>
            </a:r>
            <a:r>
              <a:rPr lang="zh-TW" altLang="en-US" dirty="0" smtClean="0"/>
              <a:t>粉絲專頁</a:t>
            </a:r>
            <a:endParaRPr lang="zh-TW" altLang="en-US" dirty="0"/>
          </a:p>
        </p:txBody>
      </p:sp>
      <p:pic>
        <p:nvPicPr>
          <p:cNvPr id="6" name="不抽菸 我愛你facebook_【無菸in 吸菸out】-花兒實驗影片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2513" y="177323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1258160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7" t="9561" r="17847" b="13527"/>
          <a:stretch>
            <a:fillRect/>
          </a:stretch>
        </p:blipFill>
        <p:spPr bwMode="auto">
          <a:xfrm>
            <a:off x="0" y="-34925"/>
            <a:ext cx="9144000" cy="689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700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zh-TW" altLang="en-US" smtClean="0"/>
          </a:p>
        </p:txBody>
      </p:sp>
      <p:sp>
        <p:nvSpPr>
          <p:cNvPr id="18435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zh-TW" altLang="en-US" smtClean="0"/>
          </a:p>
        </p:txBody>
      </p:sp>
      <p:pic>
        <p:nvPicPr>
          <p:cNvPr id="18436" name="Picture 5" descr="busimg12721-20141023%E4%B8%8B%E5%8D%8805253222192399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-12700"/>
            <a:ext cx="91440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107950" y="1493838"/>
            <a:ext cx="1295400" cy="1863725"/>
          </a:xfrm>
          <a:prstGeom prst="rect">
            <a:avLst/>
          </a:prstGeom>
          <a:noFill/>
          <a:ln w="762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7451725" y="692150"/>
            <a:ext cx="1512888" cy="165735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7451725" y="2924175"/>
            <a:ext cx="1584325" cy="2160588"/>
          </a:xfrm>
          <a:prstGeom prst="rect">
            <a:avLst/>
          </a:prstGeom>
          <a:noFill/>
          <a:ln w="76200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1260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872067" y="2132856"/>
            <a:ext cx="7408333" cy="3450696"/>
          </a:xfrm>
        </p:spPr>
        <p:txBody>
          <a:bodyPr>
            <a:noAutofit/>
          </a:bodyPr>
          <a:lstStyle/>
          <a:p>
            <a:endParaRPr lang="zh-TW" altLang="en-US" sz="3200" dirty="0"/>
          </a:p>
        </p:txBody>
      </p:sp>
      <p:pic>
        <p:nvPicPr>
          <p:cNvPr id="1026" name="Picture 2" descr="C:\Users\user\Desktop\素材\23826343_10155551070920189_1114304773279975070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7178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435280" cy="1252728"/>
          </a:xfrm>
        </p:spPr>
        <p:txBody>
          <a:bodyPr>
            <a:noAutofit/>
          </a:bodyPr>
          <a:lstStyle/>
          <a:p>
            <a:r>
              <a:rPr lang="zh-TW" altLang="zh-TW" dirty="0">
                <a:latin typeface="+mn-ea"/>
                <a:ea typeface="+mn-ea"/>
              </a:rPr>
              <a:t>拒絕三手菸從戒菸開始</a:t>
            </a:r>
            <a:endParaRPr lang="zh-TW" altLang="en-US" sz="4000" dirty="0">
              <a:latin typeface="+mn-ea"/>
              <a:ea typeface="+mn-ea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323528" y="6093296"/>
            <a:ext cx="6408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影片來源</a:t>
            </a:r>
            <a:r>
              <a:rPr lang="en-US" altLang="zh-TW" dirty="0" smtClean="0"/>
              <a:t>:</a:t>
            </a:r>
            <a:r>
              <a:rPr lang="en-US" altLang="zh-TW" u="sng" dirty="0">
                <a:hlinkClick r:id="rId4"/>
              </a:rPr>
              <a:t>https://www.youtube.com/watch?v=EeyhDbNr2iE</a:t>
            </a:r>
            <a:endParaRPr lang="zh-TW" altLang="zh-TW" dirty="0"/>
          </a:p>
          <a:p>
            <a:r>
              <a:rPr lang="zh-TW" altLang="en-US" dirty="0" smtClean="0"/>
              <a:t>作者</a:t>
            </a:r>
            <a:r>
              <a:rPr lang="en-US" altLang="zh-TW" dirty="0" smtClean="0"/>
              <a:t>:</a:t>
            </a:r>
            <a:r>
              <a:rPr lang="zh-TW" altLang="en-US" dirty="0"/>
              <a:t>菸害防制</a:t>
            </a:r>
            <a:r>
              <a:rPr lang="en-US" altLang="zh-TW" dirty="0"/>
              <a:t>VIDEO</a:t>
            </a:r>
            <a:r>
              <a:rPr lang="zh-TW" altLang="en-US" dirty="0"/>
              <a:t>頻道 </a:t>
            </a:r>
          </a:p>
        </p:txBody>
      </p:sp>
      <p:pic>
        <p:nvPicPr>
          <p:cNvPr id="6" name="國民健康署X小學課本的逆襲 拒絕三手菸從戒菸開始(影片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2513" y="177323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200444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dirty="0" smtClean="0">
                <a:latin typeface="+mj-ea"/>
              </a:rPr>
              <a:t>菸</a:t>
            </a:r>
            <a:r>
              <a:rPr lang="zh-TW" altLang="en-US" dirty="0">
                <a:latin typeface="+mj-ea"/>
              </a:rPr>
              <a:t>害</a:t>
            </a:r>
            <a:r>
              <a:rPr lang="en-US" altLang="zh-TW" dirty="0">
                <a:latin typeface="+mj-ea"/>
              </a:rPr>
              <a:t>OUT</a:t>
            </a:r>
            <a:r>
              <a:rPr lang="zh-TW" altLang="en-US" dirty="0">
                <a:latin typeface="+mj-ea"/>
              </a:rPr>
              <a:t>戒菸</a:t>
            </a:r>
            <a:r>
              <a:rPr lang="en-US" altLang="zh-TW" dirty="0">
                <a:latin typeface="+mj-ea"/>
              </a:rPr>
              <a:t>IN</a:t>
            </a:r>
            <a:r>
              <a:rPr lang="zh-TW" altLang="en-US" dirty="0">
                <a:latin typeface="+mj-ea"/>
              </a:rPr>
              <a:t>，無菸的家好處多</a:t>
            </a:r>
            <a:endParaRPr lang="zh-TW" altLang="en-US" sz="4000" dirty="0">
              <a:latin typeface="+mj-ea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323528" y="6093296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影片來源</a:t>
            </a:r>
            <a:r>
              <a:rPr lang="en-US" altLang="zh-TW" dirty="0" smtClean="0"/>
              <a:t>:</a:t>
            </a:r>
            <a:r>
              <a:rPr lang="en-US" altLang="zh-TW" u="sng" kern="100" dirty="0">
                <a:solidFill>
                  <a:srgbClr val="0000FF"/>
                </a:solidFill>
                <a:latin typeface="Times New Roman"/>
                <a:ea typeface="新細明體"/>
                <a:hlinkClick r:id="rId4"/>
              </a:rPr>
              <a:t> </a:t>
            </a:r>
            <a:r>
              <a:rPr lang="en-US" altLang="zh-TW" u="sng" dirty="0">
                <a:hlinkClick r:id="rId5"/>
              </a:rPr>
              <a:t>https://</a:t>
            </a:r>
            <a:r>
              <a:rPr lang="en-US" altLang="zh-TW" u="sng" dirty="0" smtClean="0">
                <a:hlinkClick r:id="rId5"/>
              </a:rPr>
              <a:t>www.youtube.com/watch?v=PcsfCRYsxG0&amp;feature=youtu.be</a:t>
            </a:r>
            <a:endParaRPr lang="en-US" altLang="zh-TW" u="sng" kern="100" dirty="0" smtClean="0">
              <a:solidFill>
                <a:srgbClr val="0000FF"/>
              </a:solidFill>
              <a:latin typeface="Times New Roman"/>
              <a:ea typeface="新細明體"/>
            </a:endParaRPr>
          </a:p>
          <a:p>
            <a:r>
              <a:rPr lang="zh-TW" altLang="en-US" dirty="0" smtClean="0"/>
              <a:t>作者</a:t>
            </a:r>
            <a:r>
              <a:rPr lang="en-US" altLang="zh-TW" dirty="0" smtClean="0"/>
              <a:t>:</a:t>
            </a:r>
            <a:r>
              <a:rPr lang="en-US" altLang="zh-TW" dirty="0"/>
              <a:t>TheHealth99</a:t>
            </a:r>
            <a:endParaRPr lang="zh-TW" altLang="en-US" dirty="0"/>
          </a:p>
        </p:txBody>
      </p:sp>
      <p:pic>
        <p:nvPicPr>
          <p:cNvPr id="4" name="國民健康署x小學課本的逆襲影片「菸害OUT戒菸IN，無菸的家好處多』 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177323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3100431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3568" y="2492896"/>
            <a:ext cx="7772400" cy="1780108"/>
          </a:xfrm>
        </p:spPr>
        <p:txBody>
          <a:bodyPr>
            <a:noAutofit/>
          </a:bodyPr>
          <a:lstStyle/>
          <a:p>
            <a:r>
              <a:rPr lang="zh-TW" altLang="en-US" sz="5400" dirty="0" smtClean="0">
                <a:latin typeface="+mn-ea"/>
                <a:ea typeface="+mn-ea"/>
              </a:rPr>
              <a:t>不可不知的</a:t>
            </a:r>
            <a:r>
              <a:rPr lang="en-US" altLang="zh-TW" sz="5400" dirty="0" smtClean="0">
                <a:latin typeface="+mn-ea"/>
                <a:ea typeface="+mn-ea"/>
              </a:rPr>
              <a:t/>
            </a:r>
            <a:br>
              <a:rPr lang="en-US" altLang="zh-TW" sz="5400" dirty="0" smtClean="0">
                <a:latin typeface="+mn-ea"/>
                <a:ea typeface="+mn-ea"/>
              </a:rPr>
            </a:br>
            <a:r>
              <a:rPr lang="zh-TW" altLang="en-US" sz="5400" dirty="0" smtClean="0">
                <a:latin typeface="+mn-ea"/>
                <a:ea typeface="+mn-ea"/>
              </a:rPr>
              <a:t>菸害防制法規 </a:t>
            </a:r>
            <a:endParaRPr lang="zh-TW" altLang="en-US" sz="54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59603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55" name="Rectangle 11"/>
          <p:cNvSpPr>
            <a:spLocks noChangeArrowheads="1"/>
          </p:cNvSpPr>
          <p:nvPr/>
        </p:nvSpPr>
        <p:spPr bwMode="auto">
          <a:xfrm>
            <a:off x="755650" y="765175"/>
            <a:ext cx="7559675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20000"/>
              </a:spcBef>
              <a:defRPr/>
            </a:pPr>
            <a:endParaRPr lang="en-US" altLang="zh-TW" sz="1000" b="1" i="1" u="sng" dirty="0">
              <a:solidFill>
                <a:srgbClr val="3333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spcBef>
                <a:spcPct val="20000"/>
              </a:spcBef>
              <a:defRPr/>
            </a:pPr>
            <a:r>
              <a:rPr lang="zh-TW" altLang="en-US" sz="4000" dirty="0">
                <a:solidFill>
                  <a:srgbClr val="FFFFFF"/>
                </a:solidFill>
                <a:latin typeface="+mj-ea"/>
                <a:ea typeface="+mj-ea"/>
                <a:cs typeface="+mj-cs"/>
              </a:rPr>
              <a:t>這是什麼標示</a:t>
            </a:r>
            <a:r>
              <a:rPr lang="en-US" altLang="zh-TW" sz="4000" dirty="0">
                <a:solidFill>
                  <a:srgbClr val="FFFFFF"/>
                </a:solidFill>
                <a:latin typeface="+mj-ea"/>
                <a:ea typeface="+mj-ea"/>
                <a:cs typeface="+mj-cs"/>
              </a:rPr>
              <a:t>?</a:t>
            </a:r>
          </a:p>
        </p:txBody>
      </p:sp>
      <p:pic>
        <p:nvPicPr>
          <p:cNvPr id="4099" name="Picture 12" descr="菸害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525" y="1834784"/>
            <a:ext cx="7200800" cy="4414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279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2627784" y="2276872"/>
            <a:ext cx="5948958" cy="3312368"/>
          </a:xfrm>
        </p:spPr>
        <p:txBody>
          <a:bodyPr>
            <a:normAutofit/>
          </a:bodyPr>
          <a:lstStyle/>
          <a:p>
            <a:pPr>
              <a:buNone/>
            </a:pPr>
            <a:endParaRPr lang="en-US" altLang="zh-TW" sz="4000" dirty="0" smtClean="0">
              <a:solidFill>
                <a:srgbClr val="FF0066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r>
              <a:rPr lang="zh-TW" altLang="en-US" sz="3600" dirty="0" smtClean="0">
                <a:solidFill>
                  <a:srgbClr val="FF0066"/>
                </a:solidFill>
                <a:latin typeface="標楷體" pitchFamily="65" charset="-120"/>
                <a:ea typeface="標楷體" pitchFamily="65" charset="-120"/>
              </a:rPr>
              <a:t>請</a:t>
            </a:r>
            <a:r>
              <a:rPr lang="zh-TW" altLang="en-US" sz="3600" dirty="0">
                <a:solidFill>
                  <a:srgbClr val="FF0066"/>
                </a:solidFill>
                <a:latin typeface="標楷體" pitchFamily="65" charset="-120"/>
                <a:ea typeface="標楷體" pitchFamily="65" charset="-120"/>
              </a:rPr>
              <a:t>說出是什麼味道？</a:t>
            </a:r>
            <a:endParaRPr lang="en-US" altLang="zh-TW" sz="3600" dirty="0">
              <a:solidFill>
                <a:srgbClr val="FF0066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r>
              <a:rPr lang="zh-TW" altLang="en-US" sz="3600" dirty="0" smtClean="0">
                <a:solidFill>
                  <a:srgbClr val="FF0066"/>
                </a:solidFill>
                <a:latin typeface="標楷體" pitchFamily="65" charset="-120"/>
                <a:ea typeface="標楷體" pitchFamily="65" charset="-120"/>
              </a:rPr>
              <a:t>你有甚麼感受</a:t>
            </a:r>
            <a:r>
              <a:rPr lang="zh-TW" altLang="en-US" sz="3600" dirty="0">
                <a:solidFill>
                  <a:srgbClr val="FF0066"/>
                </a:solidFill>
                <a:latin typeface="標楷體" pitchFamily="65" charset="-120"/>
                <a:ea typeface="標楷體" pitchFamily="65" charset="-120"/>
              </a:rPr>
              <a:t>？</a:t>
            </a:r>
            <a:endParaRPr lang="en-US" altLang="zh-TW" sz="3600" dirty="0">
              <a:solidFill>
                <a:srgbClr val="FF0066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r>
              <a:rPr lang="zh-TW" altLang="en-US" sz="3600" dirty="0">
                <a:solidFill>
                  <a:srgbClr val="FF0066"/>
                </a:solidFill>
                <a:latin typeface="標楷體" pitchFamily="65" charset="-120"/>
                <a:ea typeface="標楷體" pitchFamily="65" charset="-120"/>
              </a:rPr>
              <a:t>身體有沒有不舒服的感覺</a:t>
            </a:r>
            <a:r>
              <a:rPr lang="zh-TW" altLang="en-US" sz="3600" dirty="0" smtClean="0">
                <a:solidFill>
                  <a:srgbClr val="FF0066"/>
                </a:solidFill>
                <a:latin typeface="標楷體" pitchFamily="65" charset="-120"/>
                <a:ea typeface="標楷體" pitchFamily="65" charset="-120"/>
              </a:rPr>
              <a:t>？</a:t>
            </a:r>
            <a:endParaRPr lang="en-US" altLang="zh-TW" sz="3600" dirty="0" smtClean="0">
              <a:solidFill>
                <a:srgbClr val="FF0066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457200" y="664104"/>
            <a:ext cx="8229600" cy="1252728"/>
          </a:xfrm>
        </p:spPr>
        <p:txBody>
          <a:bodyPr>
            <a:noAutofit/>
          </a:bodyPr>
          <a:lstStyle/>
          <a:p>
            <a:r>
              <a:rPr lang="zh-TW" altLang="en-US" sz="4000" dirty="0"/>
              <a:t>當有人在你身邊吸菸</a:t>
            </a:r>
            <a:r>
              <a:rPr lang="zh-TW" altLang="en-US" sz="4000" dirty="0" smtClean="0"/>
              <a:t>時</a:t>
            </a:r>
            <a:r>
              <a:rPr lang="en-US" altLang="zh-TW" sz="4000" dirty="0" smtClean="0"/>
              <a:t>……</a:t>
            </a:r>
            <a:endParaRPr lang="en-US" altLang="zh-TW" sz="4000" dirty="0"/>
          </a:p>
        </p:txBody>
      </p:sp>
      <p:pic>
        <p:nvPicPr>
          <p:cNvPr id="6" name="Picture 6" descr="dm_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34" y="2637184"/>
            <a:ext cx="2221542" cy="2664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930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331640" y="2637086"/>
            <a:ext cx="6769100" cy="1223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buNone/>
              <a:defRPr/>
            </a:pPr>
            <a:r>
              <a:rPr lang="zh-TW" altLang="en-US" sz="6400" b="1" dirty="0">
                <a:solidFill>
                  <a:srgbClr val="6600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禁菸標示找一找</a:t>
            </a:r>
            <a:r>
              <a:rPr lang="en-US" altLang="zh-TW" sz="6400" b="1" dirty="0">
                <a:solidFill>
                  <a:srgbClr val="6600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en-US" sz="6400" b="1" dirty="0">
              <a:solidFill>
                <a:srgbClr val="66003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743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251520" y="3645023"/>
            <a:ext cx="4464496" cy="3177645"/>
            <a:chOff x="251520" y="3645023"/>
            <a:chExt cx="4464496" cy="3177645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520" y="3645023"/>
              <a:ext cx="4464496" cy="2808313"/>
            </a:xfrm>
            <a:prstGeom prst="rect">
              <a:avLst/>
            </a:prstGeom>
          </p:spPr>
        </p:pic>
        <p:sp>
          <p:nvSpPr>
            <p:cNvPr id="17" name="文字方塊 16"/>
            <p:cNvSpPr txBox="1"/>
            <p:nvPr/>
          </p:nvSpPr>
          <p:spPr>
            <a:xfrm>
              <a:off x="2051720" y="6453336"/>
              <a:ext cx="12241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dirty="0" smtClean="0"/>
                <a:t>車</a:t>
              </a:r>
              <a:r>
                <a:rPr lang="zh-TW" altLang="en-US" dirty="0"/>
                <a:t>站</a:t>
              </a:r>
            </a:p>
          </p:txBody>
        </p:sp>
      </p:grpSp>
      <p:grpSp>
        <p:nvGrpSpPr>
          <p:cNvPr id="16" name="群組 15"/>
          <p:cNvGrpSpPr/>
          <p:nvPr/>
        </p:nvGrpSpPr>
        <p:grpSpPr>
          <a:xfrm>
            <a:off x="4860032" y="3645025"/>
            <a:ext cx="4053784" cy="3177643"/>
            <a:chOff x="4860032" y="3645025"/>
            <a:chExt cx="4053784" cy="3177643"/>
          </a:xfrm>
        </p:grpSpPr>
        <p:pic>
          <p:nvPicPr>
            <p:cNvPr id="5123" name="圖片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2" y="3645025"/>
              <a:ext cx="4053784" cy="2808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文字方塊 12"/>
            <p:cNvSpPr txBox="1"/>
            <p:nvPr/>
          </p:nvSpPr>
          <p:spPr>
            <a:xfrm>
              <a:off x="6372200" y="6453336"/>
              <a:ext cx="12241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dirty="0" smtClean="0"/>
                <a:t>政府機關</a:t>
              </a:r>
              <a:endParaRPr lang="zh-TW" altLang="en-US" dirty="0"/>
            </a:p>
          </p:txBody>
        </p:sp>
      </p:grpSp>
      <p:grpSp>
        <p:nvGrpSpPr>
          <p:cNvPr id="6" name="群組 5"/>
          <p:cNvGrpSpPr/>
          <p:nvPr/>
        </p:nvGrpSpPr>
        <p:grpSpPr>
          <a:xfrm>
            <a:off x="4910705" y="256990"/>
            <a:ext cx="4053783" cy="3253310"/>
            <a:chOff x="4910705" y="256990"/>
            <a:chExt cx="4053783" cy="3253310"/>
          </a:xfrm>
        </p:grpSpPr>
        <p:pic>
          <p:nvPicPr>
            <p:cNvPr id="2050" name="Picture 2" descr="C:\Users\user\Desktop\107小達人\IMG_2068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0705" y="256990"/>
              <a:ext cx="4053783" cy="28876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文字方塊 13"/>
            <p:cNvSpPr txBox="1"/>
            <p:nvPr/>
          </p:nvSpPr>
          <p:spPr>
            <a:xfrm>
              <a:off x="6228184" y="3140968"/>
              <a:ext cx="15121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dirty="0" smtClean="0"/>
                <a:t>森林遊樂區</a:t>
              </a:r>
              <a:endParaRPr lang="zh-TW" altLang="en-US" dirty="0"/>
            </a:p>
          </p:txBody>
        </p:sp>
      </p:grpSp>
      <p:grpSp>
        <p:nvGrpSpPr>
          <p:cNvPr id="11" name="群組 10"/>
          <p:cNvGrpSpPr/>
          <p:nvPr/>
        </p:nvGrpSpPr>
        <p:grpSpPr>
          <a:xfrm>
            <a:off x="251520" y="260648"/>
            <a:ext cx="4392488" cy="3300395"/>
            <a:chOff x="251520" y="260648"/>
            <a:chExt cx="4392488" cy="3300395"/>
          </a:xfrm>
        </p:grpSpPr>
        <p:pic>
          <p:nvPicPr>
            <p:cNvPr id="2051" name="Picture 3" descr="C:\Users\user\Desktop\107小達人\IMG_1220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260648"/>
              <a:ext cx="4392488" cy="29523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文字方塊 14"/>
            <p:cNvSpPr txBox="1"/>
            <p:nvPr/>
          </p:nvSpPr>
          <p:spPr>
            <a:xfrm>
              <a:off x="1907704" y="3191711"/>
              <a:ext cx="12241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dirty="0" smtClean="0"/>
                <a:t>學校</a:t>
              </a:r>
              <a:endParaRPr lang="zh-TW" altLang="en-US" dirty="0"/>
            </a:p>
          </p:txBody>
        </p:sp>
      </p:grpSp>
      <p:sp>
        <p:nvSpPr>
          <p:cNvPr id="3" name="橢圓 2"/>
          <p:cNvSpPr/>
          <p:nvPr/>
        </p:nvSpPr>
        <p:spPr>
          <a:xfrm rot="20214651">
            <a:off x="516325" y="1916832"/>
            <a:ext cx="2831539" cy="1224136"/>
          </a:xfrm>
          <a:prstGeom prst="ellipse">
            <a:avLst/>
          </a:prstGeom>
          <a:noFill/>
          <a:ln w="762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" name="橢圓 6"/>
          <p:cNvSpPr/>
          <p:nvPr/>
        </p:nvSpPr>
        <p:spPr>
          <a:xfrm>
            <a:off x="6876256" y="908720"/>
            <a:ext cx="2068388" cy="576064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9" name="橢圓 8"/>
          <p:cNvSpPr/>
          <p:nvPr/>
        </p:nvSpPr>
        <p:spPr>
          <a:xfrm rot="1488331">
            <a:off x="1412886" y="4733315"/>
            <a:ext cx="2857505" cy="1383085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0" name="橢圓 9"/>
          <p:cNvSpPr/>
          <p:nvPr/>
        </p:nvSpPr>
        <p:spPr>
          <a:xfrm>
            <a:off x="4910704" y="3789040"/>
            <a:ext cx="2232025" cy="248106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1549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/>
          <p:cNvGrpSpPr/>
          <p:nvPr/>
        </p:nvGrpSpPr>
        <p:grpSpPr>
          <a:xfrm>
            <a:off x="4788024" y="216024"/>
            <a:ext cx="4143033" cy="3284984"/>
            <a:chOff x="4788025" y="216024"/>
            <a:chExt cx="4104456" cy="3284984"/>
          </a:xfrm>
        </p:grpSpPr>
        <p:pic>
          <p:nvPicPr>
            <p:cNvPr id="11" name="圖片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017"/>
            <a:stretch/>
          </p:blipFill>
          <p:spPr bwMode="auto">
            <a:xfrm>
              <a:off x="4788025" y="216024"/>
              <a:ext cx="4104456" cy="2928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文字方塊 14"/>
            <p:cNvSpPr txBox="1"/>
            <p:nvPr/>
          </p:nvSpPr>
          <p:spPr>
            <a:xfrm>
              <a:off x="6767637" y="3131676"/>
              <a:ext cx="9007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dirty="0" smtClean="0"/>
                <a:t>醫院</a:t>
              </a:r>
              <a:endParaRPr lang="zh-TW" altLang="en-US" dirty="0"/>
            </a:p>
          </p:txBody>
        </p:sp>
      </p:grpSp>
      <p:grpSp>
        <p:nvGrpSpPr>
          <p:cNvPr id="17" name="群組 16"/>
          <p:cNvGrpSpPr/>
          <p:nvPr/>
        </p:nvGrpSpPr>
        <p:grpSpPr>
          <a:xfrm>
            <a:off x="237994" y="3501008"/>
            <a:ext cx="4420829" cy="3212943"/>
            <a:chOff x="179512" y="3501008"/>
            <a:chExt cx="4479312" cy="3312368"/>
          </a:xfrm>
        </p:grpSpPr>
        <p:pic>
          <p:nvPicPr>
            <p:cNvPr id="1027" name="Picture 3" descr="C:\Users\user\Desktop\107小達人\照片 084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3501008"/>
              <a:ext cx="4479312" cy="29728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文字方塊 3"/>
            <p:cNvSpPr txBox="1"/>
            <p:nvPr/>
          </p:nvSpPr>
          <p:spPr>
            <a:xfrm>
              <a:off x="1907704" y="6444044"/>
              <a:ext cx="936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dirty="0" smtClean="0"/>
                <a:t>教會</a:t>
              </a:r>
              <a:endParaRPr lang="zh-TW" altLang="en-US" dirty="0"/>
            </a:p>
          </p:txBody>
        </p:sp>
      </p:grpSp>
      <p:grpSp>
        <p:nvGrpSpPr>
          <p:cNvPr id="5" name="群組 4"/>
          <p:cNvGrpSpPr/>
          <p:nvPr/>
        </p:nvGrpSpPr>
        <p:grpSpPr>
          <a:xfrm>
            <a:off x="4860033" y="3429000"/>
            <a:ext cx="4146181" cy="3408927"/>
            <a:chOff x="4860033" y="3501008"/>
            <a:chExt cx="4104455" cy="3336919"/>
          </a:xfrm>
        </p:grpSpPr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3" y="3501008"/>
              <a:ext cx="4104455" cy="2977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文字方塊 13"/>
            <p:cNvSpPr txBox="1"/>
            <p:nvPr/>
          </p:nvSpPr>
          <p:spPr>
            <a:xfrm>
              <a:off x="5976550" y="6468595"/>
              <a:ext cx="16902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dirty="0" smtClean="0"/>
                <a:t>校園通學步道</a:t>
              </a:r>
              <a:endParaRPr lang="zh-TW" altLang="en-US" dirty="0"/>
            </a:p>
          </p:txBody>
        </p:sp>
      </p:grpSp>
      <p:grpSp>
        <p:nvGrpSpPr>
          <p:cNvPr id="13" name="群組 12"/>
          <p:cNvGrpSpPr/>
          <p:nvPr/>
        </p:nvGrpSpPr>
        <p:grpSpPr>
          <a:xfrm>
            <a:off x="251520" y="216024"/>
            <a:ext cx="4365412" cy="3222268"/>
            <a:chOff x="251520" y="216024"/>
            <a:chExt cx="4365412" cy="3222268"/>
          </a:xfrm>
        </p:grpSpPr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216024"/>
              <a:ext cx="4365412" cy="2924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文字方塊 15"/>
            <p:cNvSpPr txBox="1"/>
            <p:nvPr/>
          </p:nvSpPr>
          <p:spPr>
            <a:xfrm>
              <a:off x="1286707" y="3068960"/>
              <a:ext cx="29252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dirty="0" smtClean="0"/>
                <a:t>供大眾消費之場所</a:t>
              </a:r>
              <a:endParaRPr lang="zh-TW" altLang="en-US" dirty="0"/>
            </a:p>
          </p:txBody>
        </p:sp>
      </p:grpSp>
      <p:sp>
        <p:nvSpPr>
          <p:cNvPr id="6" name="橢圓 5"/>
          <p:cNvSpPr/>
          <p:nvPr/>
        </p:nvSpPr>
        <p:spPr>
          <a:xfrm>
            <a:off x="1224881" y="1484313"/>
            <a:ext cx="1258887" cy="1244600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/>
          </a:p>
        </p:txBody>
      </p:sp>
      <p:sp>
        <p:nvSpPr>
          <p:cNvPr id="9" name="橢圓 8"/>
          <p:cNvSpPr/>
          <p:nvPr/>
        </p:nvSpPr>
        <p:spPr>
          <a:xfrm>
            <a:off x="467544" y="4869160"/>
            <a:ext cx="1894674" cy="115252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0" name="橢圓 9"/>
          <p:cNvSpPr/>
          <p:nvPr/>
        </p:nvSpPr>
        <p:spPr>
          <a:xfrm>
            <a:off x="5076056" y="4005064"/>
            <a:ext cx="1501328" cy="1637723"/>
          </a:xfrm>
          <a:prstGeom prst="ellipse">
            <a:avLst/>
          </a:prstGeom>
          <a:noFill/>
          <a:ln w="76200">
            <a:solidFill>
              <a:srgbClr val="66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2" name="橢圓 11"/>
          <p:cNvSpPr/>
          <p:nvPr/>
        </p:nvSpPr>
        <p:spPr>
          <a:xfrm>
            <a:off x="6372200" y="1988840"/>
            <a:ext cx="1729407" cy="1087017"/>
          </a:xfrm>
          <a:prstGeom prst="ellipse">
            <a:avLst/>
          </a:prstGeom>
          <a:noFill/>
          <a:ln w="762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0584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圖片 26"/>
          <p:cNvPicPr>
            <a:picLocks noChangeAspect="1"/>
          </p:cNvPicPr>
          <p:nvPr/>
        </p:nvPicPr>
        <p:blipFill rotWithShape="1">
          <a:blip r:embed="rId3"/>
          <a:srcRect b="28693"/>
          <a:stretch/>
        </p:blipFill>
        <p:spPr>
          <a:xfrm>
            <a:off x="6012160" y="3717032"/>
            <a:ext cx="2808312" cy="2840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考考你</a:t>
            </a:r>
            <a:r>
              <a:rPr lang="en-US" altLang="zh-TW" dirty="0"/>
              <a:t>!!</a:t>
            </a:r>
            <a:endParaRPr lang="zh-TW" altLang="en-US" dirty="0"/>
          </a:p>
        </p:txBody>
      </p:sp>
      <p:sp>
        <p:nvSpPr>
          <p:cNvPr id="18" name="內容版面配置區 17"/>
          <p:cNvSpPr>
            <a:spLocks noGrp="1"/>
          </p:cNvSpPr>
          <p:nvPr>
            <p:ph idx="1"/>
          </p:nvPr>
        </p:nvSpPr>
        <p:spPr>
          <a:xfrm>
            <a:off x="467544" y="1772816"/>
            <a:ext cx="8208912" cy="576064"/>
          </a:xfrm>
        </p:spPr>
        <p:txBody>
          <a:bodyPr>
            <a:normAutofit lnSpcReduction="10000"/>
          </a:bodyPr>
          <a:lstStyle/>
          <a:p>
            <a:pPr algn="l">
              <a:buFont typeface="Wingdings" panose="05000000000000000000" pitchFamily="2" charset="2"/>
              <a:buChar char="Ø"/>
            </a:pPr>
            <a:r>
              <a:rPr lang="zh-TW" altLang="en-US" sz="3200" b="1" dirty="0" smtClean="0">
                <a:solidFill>
                  <a:srgbClr val="0000FF"/>
                </a:solidFill>
                <a:latin typeface="+mn-ea"/>
              </a:rPr>
              <a:t>數</a:t>
            </a:r>
            <a:r>
              <a:rPr lang="zh-TW" altLang="en-US" sz="3200" b="1" dirty="0">
                <a:solidFill>
                  <a:srgbClr val="0000FF"/>
                </a:solidFill>
                <a:latin typeface="+mn-ea"/>
              </a:rPr>
              <a:t>數</a:t>
            </a:r>
            <a:r>
              <a:rPr lang="zh-TW" altLang="en-US" sz="3200" b="1" dirty="0" smtClean="0">
                <a:solidFill>
                  <a:srgbClr val="0000FF"/>
                </a:solidFill>
                <a:latin typeface="+mn-ea"/>
              </a:rPr>
              <a:t>看學校</a:t>
            </a:r>
            <a:r>
              <a:rPr lang="zh-TW" altLang="en-US" sz="3200" b="1" dirty="0">
                <a:solidFill>
                  <a:srgbClr val="0000FF"/>
                </a:solidFill>
                <a:latin typeface="+mn-ea"/>
              </a:rPr>
              <a:t>有幾個入口處</a:t>
            </a:r>
            <a:r>
              <a:rPr lang="en-US" altLang="zh-TW" sz="3200" b="1" dirty="0" smtClean="0">
                <a:solidFill>
                  <a:srgbClr val="0000FF"/>
                </a:solidFill>
                <a:latin typeface="+mn-ea"/>
              </a:rPr>
              <a:t>?</a:t>
            </a:r>
          </a:p>
          <a:p>
            <a:pPr algn="l">
              <a:buFont typeface="Wingdings" panose="05000000000000000000" pitchFamily="2" charset="2"/>
              <a:buChar char="Ø"/>
            </a:pPr>
            <a:endParaRPr lang="en-US" altLang="zh-TW" b="1" dirty="0" smtClean="0">
              <a:solidFill>
                <a:srgbClr val="0000FF"/>
              </a:solidFill>
              <a:latin typeface="+mn-ea"/>
            </a:endParaRPr>
          </a:p>
          <a:p>
            <a:pPr marL="0" indent="0" algn="l">
              <a:buNone/>
            </a:pPr>
            <a:endParaRPr lang="zh-TW" altLang="en-US" dirty="0"/>
          </a:p>
        </p:txBody>
      </p:sp>
      <p:sp>
        <p:nvSpPr>
          <p:cNvPr id="22" name="內容版面配置區 17"/>
          <p:cNvSpPr txBox="1">
            <a:spLocks/>
          </p:cNvSpPr>
          <p:nvPr/>
        </p:nvSpPr>
        <p:spPr>
          <a:xfrm>
            <a:off x="323528" y="4725144"/>
            <a:ext cx="5544616" cy="20162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 typeface="Wingdings" panose="05000000000000000000" pitchFamily="2" charset="2"/>
              <a:buChar char="Ø"/>
            </a:pPr>
            <a:endParaRPr lang="zh-TW" altLang="en-US" dirty="0"/>
          </a:p>
        </p:txBody>
      </p:sp>
      <p:grpSp>
        <p:nvGrpSpPr>
          <p:cNvPr id="24" name="群組 23"/>
          <p:cNvGrpSpPr/>
          <p:nvPr/>
        </p:nvGrpSpPr>
        <p:grpSpPr>
          <a:xfrm>
            <a:off x="467544" y="2492896"/>
            <a:ext cx="8208912" cy="853546"/>
            <a:chOff x="467544" y="2492896"/>
            <a:chExt cx="8208912" cy="853546"/>
          </a:xfrm>
        </p:grpSpPr>
        <p:sp>
          <p:nvSpPr>
            <p:cNvPr id="21" name="內容版面配置區 17"/>
            <p:cNvSpPr txBox="1">
              <a:spLocks/>
            </p:cNvSpPr>
            <p:nvPr/>
          </p:nvSpPr>
          <p:spPr>
            <a:xfrm>
              <a:off x="467544" y="2708920"/>
              <a:ext cx="8208912" cy="57606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274320" indent="-274320" algn="ctr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576263" indent="-274320" algn="ctr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55663" indent="-228600" algn="ctr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143000" indent="-228600" algn="ctr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463040" indent="-228600" algn="ctr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1783080" indent="-228600" algn="l" defTabSz="914400" rtl="0" eaLnBrk="1" latinLnBrk="0" hangingPunct="1">
                <a:spcBef>
                  <a:spcPts val="384"/>
                </a:spcBef>
                <a:buClr>
                  <a:schemeClr val="accent1"/>
                </a:buClr>
                <a:buFont typeface="Symbol" pitchFamily="18" charset="2"/>
                <a:buChar char="*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2103120" indent="-228600" algn="l" defTabSz="914400" rtl="0" eaLnBrk="1" latinLnBrk="0" hangingPunct="1">
                <a:spcBef>
                  <a:spcPts val="384"/>
                </a:spcBef>
                <a:buClr>
                  <a:schemeClr val="accent1"/>
                </a:buClr>
                <a:buFont typeface="Symbol" pitchFamily="18" charset="2"/>
                <a:buChar char="*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2423160" indent="-228600" algn="l" defTabSz="914400" rtl="0" eaLnBrk="1" latinLnBrk="0" hangingPunct="1">
                <a:spcBef>
                  <a:spcPts val="384"/>
                </a:spcBef>
                <a:buClr>
                  <a:schemeClr val="accent1"/>
                </a:buClr>
                <a:buFont typeface="Symbol" pitchFamily="18" charset="2"/>
                <a:buChar char="*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743200" indent="-228600" algn="l" defTabSz="914400" rtl="0" eaLnBrk="1" latinLnBrk="0" hangingPunct="1">
                <a:spcBef>
                  <a:spcPts val="384"/>
                </a:spcBef>
                <a:buClr>
                  <a:schemeClr val="accent1"/>
                </a:buClr>
                <a:buFont typeface="Symbol" pitchFamily="18" charset="2"/>
                <a:buChar char="*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buFont typeface="Wingdings" panose="05000000000000000000" pitchFamily="2" charset="2"/>
                <a:buChar char="Ø"/>
              </a:pPr>
              <a:r>
                <a:rPr lang="zh-TW" altLang="en-US" sz="3200" b="1" dirty="0" smtClean="0">
                  <a:solidFill>
                    <a:srgbClr val="0000FF"/>
                  </a:solidFill>
                  <a:latin typeface="+mn-ea"/>
                </a:rPr>
                <a:t>入口處都有張貼禁菸標誌     嗎</a:t>
              </a:r>
              <a:r>
                <a:rPr lang="en-US" altLang="zh-TW" sz="3200" b="1" dirty="0" smtClean="0">
                  <a:solidFill>
                    <a:srgbClr val="0000FF"/>
                  </a:solidFill>
                  <a:latin typeface="+mn-ea"/>
                </a:rPr>
                <a:t>?</a:t>
              </a:r>
            </a:p>
            <a:p>
              <a:pPr algn="l">
                <a:buFont typeface="Wingdings" panose="05000000000000000000" pitchFamily="2" charset="2"/>
                <a:buChar char="Ø"/>
              </a:pPr>
              <a:endParaRPr lang="zh-TW" altLang="en-US" dirty="0"/>
            </a:p>
          </p:txBody>
        </p:sp>
        <p:pic>
          <p:nvPicPr>
            <p:cNvPr id="23" name="Picture 2" descr="Z:\90_菸害防制_應用圖檔區\常用logo\禁止吸菸MARK拷貝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9270" l="0" r="100000">
                          <a14:foregroundMark x1="49053" y1="52351" x2="49053" y2="52351"/>
                          <a14:foregroundMark x1="34491" y1="55043" x2="34491" y2="55043"/>
                          <a14:foregroundMark x1="19252" y1="53355" x2="19252" y2="53355"/>
                          <a14:foregroundMark x1="25203" y1="50662" x2="25203" y2="50662"/>
                          <a14:foregroundMark x1="72272" y1="51346" x2="72272" y2="51346"/>
                          <a14:foregroundMark x1="90171" y1="42948" x2="90171" y2="42948"/>
                          <a14:foregroundMark x1="18575" y1="23505" x2="18575" y2="23505"/>
                          <a14:foregroundMark x1="63661" y1="9722" x2="63661" y2="9722"/>
                          <a14:foregroundMark x1="41434" y1="95299" x2="41434" y2="9529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2492896"/>
              <a:ext cx="864096" cy="8535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內容版面配置區 17"/>
          <p:cNvSpPr txBox="1">
            <a:spLocks/>
          </p:cNvSpPr>
          <p:nvPr/>
        </p:nvSpPr>
        <p:spPr>
          <a:xfrm>
            <a:off x="467544" y="3573016"/>
            <a:ext cx="5400600" cy="2592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zh-TW" altLang="en-US" sz="3200" b="1" dirty="0" smtClean="0">
                <a:solidFill>
                  <a:srgbClr val="0000FF"/>
                </a:solidFill>
                <a:latin typeface="+mn-ea"/>
              </a:rPr>
              <a:t>學校是</a:t>
            </a:r>
            <a:r>
              <a:rPr lang="en-US" altLang="zh-TW" sz="3200" b="1" dirty="0" smtClean="0">
                <a:solidFill>
                  <a:srgbClr val="0000FF"/>
                </a:solidFill>
                <a:latin typeface="+mn-ea"/>
              </a:rPr>
              <a:t>”</a:t>
            </a:r>
            <a:r>
              <a:rPr lang="zh-TW" altLang="en-US" sz="3200" b="1" dirty="0" smtClean="0">
                <a:solidFill>
                  <a:srgbClr val="0000FF"/>
                </a:solidFill>
                <a:latin typeface="+mn-ea"/>
              </a:rPr>
              <a:t>全面</a:t>
            </a:r>
            <a:r>
              <a:rPr lang="en-US" altLang="zh-TW" sz="3200" b="1" dirty="0" smtClean="0">
                <a:solidFill>
                  <a:srgbClr val="0000FF"/>
                </a:solidFill>
                <a:latin typeface="+mn-ea"/>
              </a:rPr>
              <a:t>”</a:t>
            </a:r>
            <a:r>
              <a:rPr lang="zh-TW" altLang="en-US" sz="3200" b="1" dirty="0" smtClean="0">
                <a:solidFill>
                  <a:srgbClr val="0000FF"/>
                </a:solidFill>
                <a:latin typeface="+mn-ea"/>
              </a:rPr>
              <a:t>禁菸場所</a:t>
            </a:r>
            <a:r>
              <a:rPr lang="en-US" altLang="zh-TW" sz="3200" b="1" dirty="0" smtClean="0">
                <a:solidFill>
                  <a:srgbClr val="0000FF"/>
                </a:solidFill>
                <a:latin typeface="+mn-ea"/>
              </a:rPr>
              <a:t>!</a:t>
            </a:r>
          </a:p>
          <a:p>
            <a:pPr marL="0" indent="0" algn="l">
              <a:buNone/>
            </a:pPr>
            <a:r>
              <a:rPr lang="zh-TW" altLang="en-US" i="1" u="sng" dirty="0">
                <a:solidFill>
                  <a:srgbClr val="FF0000"/>
                </a:solidFill>
                <a:latin typeface="+mn-ea"/>
              </a:rPr>
              <a:t>一定要在所有入口處張貼禁菸標誌</a:t>
            </a:r>
          </a:p>
          <a:p>
            <a:pPr marL="0" indent="0" algn="l">
              <a:buNone/>
            </a:pPr>
            <a:r>
              <a:rPr lang="zh-TW" altLang="en-US" i="1" u="sng" dirty="0" smtClean="0">
                <a:solidFill>
                  <a:srgbClr val="FF0000"/>
                </a:solidFill>
                <a:latin typeface="+mn-ea"/>
              </a:rPr>
              <a:t>且</a:t>
            </a:r>
            <a:r>
              <a:rPr lang="zh-TW" altLang="en-US" i="1" u="sng" dirty="0">
                <a:solidFill>
                  <a:srgbClr val="FF0000"/>
                </a:solidFill>
                <a:latin typeface="+mn-ea"/>
              </a:rPr>
              <a:t>不能被遮蔽，若禁菸標示位置不明顯  或標示已褪色、模糊不清</a:t>
            </a:r>
            <a:r>
              <a:rPr lang="zh-TW" altLang="en-US" i="1" u="sng" dirty="0" smtClean="0">
                <a:solidFill>
                  <a:srgbClr val="FF0000"/>
                </a:solidFill>
                <a:latin typeface="+mn-ea"/>
              </a:rPr>
              <a:t>，</a:t>
            </a:r>
            <a:r>
              <a:rPr lang="zh-TW" altLang="en-US" b="1" i="1" u="sng" dirty="0" smtClean="0">
                <a:solidFill>
                  <a:srgbClr val="FF0000"/>
                </a:solidFill>
                <a:latin typeface="+mn-ea"/>
              </a:rPr>
              <a:t>請趕快</a:t>
            </a:r>
            <a:r>
              <a:rPr lang="zh-TW" altLang="en-US" b="1" i="1" u="sng" dirty="0">
                <a:solidFill>
                  <a:srgbClr val="FF0000"/>
                </a:solidFill>
                <a:latin typeface="+mn-ea"/>
              </a:rPr>
              <a:t>告訴老師立即處理</a:t>
            </a:r>
            <a:r>
              <a:rPr lang="zh-TW" altLang="en-US" i="1" u="sng" dirty="0">
                <a:solidFill>
                  <a:srgbClr val="FF0000"/>
                </a:solidFill>
                <a:latin typeface="+mn-ea"/>
              </a:rPr>
              <a:t>，以免學校受罰喔。</a:t>
            </a:r>
            <a:endParaRPr lang="en-US" altLang="zh-TW" dirty="0">
              <a:solidFill>
                <a:srgbClr val="0000FF"/>
              </a:solidFill>
              <a:latin typeface="+mn-ea"/>
            </a:endParaRPr>
          </a:p>
          <a:p>
            <a:pPr marL="0" indent="0" algn="l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7751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  <p:bldP spid="2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467544" y="304064"/>
            <a:ext cx="8229600" cy="1252728"/>
          </a:xfrm>
        </p:spPr>
        <p:txBody>
          <a:bodyPr>
            <a:normAutofit/>
          </a:bodyPr>
          <a:lstStyle/>
          <a:p>
            <a:r>
              <a:rPr lang="zh-TW" altLang="en-US" dirty="0" smtClean="0">
                <a:latin typeface="+mj-ea"/>
              </a:rPr>
              <a:t>公共場所 請勿吸菸</a:t>
            </a:r>
            <a:endParaRPr lang="zh-TW" altLang="en-US" dirty="0">
              <a:latin typeface="+mj-ea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539552" y="6093296"/>
            <a:ext cx="6408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影片來源</a:t>
            </a:r>
            <a:r>
              <a:rPr lang="en-US" altLang="zh-TW" dirty="0" smtClean="0"/>
              <a:t>:</a:t>
            </a:r>
            <a:r>
              <a:rPr lang="en-US" altLang="zh-TW" dirty="0">
                <a:hlinkClick r:id="rId5"/>
              </a:rPr>
              <a:t> https://www.youtube.com/watch?v=gL9EtULCkEA</a:t>
            </a:r>
            <a:endParaRPr lang="en-US" altLang="zh-TW" dirty="0" smtClean="0"/>
          </a:p>
          <a:p>
            <a:r>
              <a:rPr lang="zh-TW" altLang="en-US" dirty="0" smtClean="0"/>
              <a:t>作者</a:t>
            </a:r>
            <a:r>
              <a:rPr lang="en-US" altLang="zh-TW" dirty="0" smtClean="0"/>
              <a:t>:</a:t>
            </a:r>
            <a:r>
              <a:rPr lang="zh-TW" altLang="en-US" dirty="0"/>
              <a:t>人生真善美</a:t>
            </a:r>
          </a:p>
        </p:txBody>
      </p:sp>
      <p:pic>
        <p:nvPicPr>
          <p:cNvPr id="6" name="公共場所 請勿吸菸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3625" y="1773238"/>
            <a:ext cx="7016750" cy="3959225"/>
          </a:xfrm>
        </p:spPr>
      </p:pic>
    </p:spTree>
    <p:extLst>
      <p:ext uri="{BB962C8B-B14F-4D97-AF65-F5344CB8AC3E}">
        <p14:creationId xmlns:p14="http://schemas.microsoft.com/office/powerpoint/2010/main" val="64451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 smtClean="0">
                <a:solidFill>
                  <a:schemeClr val="bg1"/>
                </a:solidFill>
                <a:latin typeface="+mj-ea"/>
              </a:rPr>
              <a:t>無菸環境</a:t>
            </a:r>
            <a:r>
              <a:rPr lang="en-US" altLang="zh-TW" dirty="0" smtClean="0">
                <a:solidFill>
                  <a:schemeClr val="bg1"/>
                </a:solidFill>
                <a:latin typeface="+mj-ea"/>
              </a:rPr>
              <a:t>~</a:t>
            </a:r>
            <a:r>
              <a:rPr lang="zh-TW" altLang="en-US" dirty="0" smtClean="0">
                <a:solidFill>
                  <a:schemeClr val="bg1"/>
                </a:solidFill>
                <a:latin typeface="+mj-ea"/>
              </a:rPr>
              <a:t>室內公共場所與</a:t>
            </a:r>
            <a:r>
              <a:rPr lang="en-US" altLang="zh-TW" dirty="0" smtClean="0">
                <a:solidFill>
                  <a:schemeClr val="bg1"/>
                </a:solidFill>
                <a:latin typeface="+mj-ea"/>
              </a:rPr>
              <a:t>3</a:t>
            </a:r>
            <a:r>
              <a:rPr lang="zh-TW" altLang="en-US" dirty="0" smtClean="0">
                <a:solidFill>
                  <a:schemeClr val="bg1"/>
                </a:solidFill>
                <a:latin typeface="+mj-ea"/>
              </a:rPr>
              <a:t>人以上室內工作場所全面禁菸</a:t>
            </a:r>
            <a:endParaRPr lang="zh-TW" altLang="en-US" dirty="0">
              <a:solidFill>
                <a:schemeClr val="bg1"/>
              </a:solidFill>
              <a:latin typeface="+mj-ea"/>
            </a:endParaRPr>
          </a:p>
        </p:txBody>
      </p:sp>
      <p:pic>
        <p:nvPicPr>
          <p:cNvPr id="6146" name="Picture 2" descr="0716海報-0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74"/>
          <a:stretch/>
        </p:blipFill>
        <p:spPr bwMode="auto">
          <a:xfrm>
            <a:off x="1331640" y="1572817"/>
            <a:ext cx="6696744" cy="5176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202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30764"/>
            <a:ext cx="4392488" cy="6215419"/>
          </a:xfr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080" y="332656"/>
            <a:ext cx="3096344" cy="3266786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4088" y="3717032"/>
            <a:ext cx="3024336" cy="288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06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467544" y="304064"/>
            <a:ext cx="8229600" cy="1252728"/>
          </a:xfrm>
        </p:spPr>
        <p:txBody>
          <a:bodyPr>
            <a:normAutofit/>
          </a:bodyPr>
          <a:lstStyle/>
          <a:p>
            <a:r>
              <a:rPr lang="zh-TW" altLang="en-US" sz="3600" dirty="0" smtClean="0"/>
              <a:t>花蓮</a:t>
            </a:r>
            <a:r>
              <a:rPr lang="zh-TW" altLang="en-US" sz="3600" dirty="0"/>
              <a:t>連鎖超商</a:t>
            </a:r>
            <a:r>
              <a:rPr lang="en-US" altLang="zh-TW" sz="3600" dirty="0"/>
              <a:t>.</a:t>
            </a:r>
            <a:r>
              <a:rPr lang="zh-TW" altLang="en-US" sz="3600" dirty="0"/>
              <a:t>咖啡店騎樓 全面禁</a:t>
            </a:r>
            <a:r>
              <a:rPr lang="zh-TW" altLang="en-US" sz="3600" dirty="0" smtClean="0"/>
              <a:t>菸</a:t>
            </a:r>
            <a:endParaRPr lang="zh-TW" altLang="en-US" sz="3600" dirty="0">
              <a:latin typeface="+mj-ea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539552" y="6093296"/>
            <a:ext cx="6408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影片來源</a:t>
            </a:r>
            <a:r>
              <a:rPr lang="en-US" altLang="zh-TW" dirty="0" smtClean="0"/>
              <a:t>:</a:t>
            </a:r>
            <a:r>
              <a:rPr lang="zh-TW" altLang="en-US" dirty="0" smtClean="0"/>
              <a:t> </a:t>
            </a:r>
            <a:r>
              <a:rPr lang="en-US" altLang="zh-TW" dirty="0" smtClean="0">
                <a:hlinkClick r:id="rId4"/>
              </a:rPr>
              <a:t>https</a:t>
            </a:r>
            <a:r>
              <a:rPr lang="en-US" altLang="zh-TW" dirty="0">
                <a:hlinkClick r:id="rId4"/>
              </a:rPr>
              <a:t>://</a:t>
            </a:r>
            <a:r>
              <a:rPr lang="en-US" altLang="zh-TW" dirty="0" smtClean="0">
                <a:hlinkClick r:id="rId4"/>
              </a:rPr>
              <a:t>www.youtube.com/watch?v=09jxeSzyDF4</a:t>
            </a:r>
            <a:endParaRPr lang="en-US" altLang="zh-TW" dirty="0" smtClean="0"/>
          </a:p>
          <a:p>
            <a:r>
              <a:rPr lang="zh-TW" altLang="en-US" dirty="0" smtClean="0"/>
              <a:t>作者</a:t>
            </a:r>
            <a:r>
              <a:rPr lang="en-US" altLang="zh-TW" dirty="0" smtClean="0"/>
              <a:t>:</a:t>
            </a:r>
            <a:r>
              <a:rPr lang="zh-TW" altLang="en-US" dirty="0" smtClean="0"/>
              <a:t>中華電視公司</a:t>
            </a:r>
            <a:endParaRPr lang="zh-TW" altLang="en-US" dirty="0"/>
          </a:p>
        </p:txBody>
      </p:sp>
      <p:pic>
        <p:nvPicPr>
          <p:cNvPr id="5" name="花蓮連鎖超商.咖啡店騎樓 全面禁菸 _ 華視新聞 20200409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3608" y="1628800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47015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絕違法販售菸品-同學~我不能賣菸給你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911628">
            <a:off x="6159034" y="4345008"/>
            <a:ext cx="2308497" cy="1978210"/>
          </a:xfrm>
          <a:prstGeom prst="rect">
            <a:avLst/>
          </a:prstGeom>
          <a:noFill/>
        </p:spPr>
      </p:pic>
      <p:sp>
        <p:nvSpPr>
          <p:cNvPr id="34818" name="內容版面配置區 2"/>
          <p:cNvSpPr>
            <a:spLocks noGrp="1"/>
          </p:cNvSpPr>
          <p:nvPr>
            <p:ph sz="quarter" idx="4294967295"/>
          </p:nvPr>
        </p:nvSpPr>
        <p:spPr>
          <a:xfrm>
            <a:off x="210443" y="1700808"/>
            <a:ext cx="8898061" cy="4968552"/>
          </a:xfrm>
        </p:spPr>
        <p:txBody>
          <a:bodyPr/>
          <a:lstStyle/>
          <a:p>
            <a:pPr>
              <a:lnSpc>
                <a:spcPts val="5500"/>
              </a:lnSpc>
              <a:buFont typeface="Wingdings" panose="05000000000000000000" pitchFamily="2" charset="2"/>
              <a:buChar char="Ø"/>
            </a:pPr>
            <a:r>
              <a:rPr lang="zh-TW" altLang="en-US" b="1" dirty="0" smtClean="0">
                <a:solidFill>
                  <a:srgbClr val="0000FF"/>
                </a:solidFill>
                <a:latin typeface="+mn-ea"/>
              </a:rPr>
              <a:t>未滿</a:t>
            </a:r>
            <a:r>
              <a:rPr lang="en-US" altLang="zh-TW" b="1" dirty="0" smtClean="0">
                <a:solidFill>
                  <a:srgbClr val="0000FF"/>
                </a:solidFill>
                <a:latin typeface="+mn-ea"/>
              </a:rPr>
              <a:t>18</a:t>
            </a:r>
            <a:r>
              <a:rPr lang="zh-TW" altLang="en-US" b="1" dirty="0" smtClean="0">
                <a:solidFill>
                  <a:srgbClr val="0000FF"/>
                </a:solidFill>
                <a:latin typeface="+mn-ea"/>
              </a:rPr>
              <a:t>歲青少年吸菸</a:t>
            </a:r>
            <a:r>
              <a:rPr lang="zh-TW" altLang="en-US" b="1" dirty="0">
                <a:solidFill>
                  <a:srgbClr val="0000FF"/>
                </a:solidFill>
                <a:latin typeface="+mn-ea"/>
              </a:rPr>
              <a:t>，</a:t>
            </a:r>
            <a:r>
              <a:rPr lang="zh-TW" altLang="en-US" b="1" dirty="0" smtClean="0">
                <a:solidFill>
                  <a:srgbClr val="0000FF"/>
                </a:solidFill>
                <a:latin typeface="+mn-ea"/>
              </a:rPr>
              <a:t>上戒菸課程至少</a:t>
            </a:r>
            <a:r>
              <a:rPr lang="zh-TW" altLang="en-US" b="1" i="1" dirty="0" smtClean="0">
                <a:solidFill>
                  <a:srgbClr val="0000FF"/>
                </a:solidFill>
                <a:latin typeface="+mn-ea"/>
              </a:rPr>
              <a:t> </a:t>
            </a:r>
            <a:r>
              <a:rPr lang="en-US" altLang="zh-TW" sz="4000" b="1" i="1" u="sng" dirty="0">
                <a:solidFill>
                  <a:srgbClr val="FF0000"/>
                </a:solidFill>
                <a:latin typeface="+mn-ea"/>
              </a:rPr>
              <a:t>2</a:t>
            </a:r>
            <a:r>
              <a:rPr lang="zh-TW" altLang="en-US" sz="4000" b="1" i="1" u="sng" dirty="0" smtClean="0">
                <a:solidFill>
                  <a:srgbClr val="FF0000"/>
                </a:solidFill>
                <a:latin typeface="+mn-ea"/>
              </a:rPr>
              <a:t>小時</a:t>
            </a:r>
            <a:endParaRPr lang="en-US" altLang="zh-TW" sz="4000" b="1" i="1" u="sng" dirty="0" smtClean="0">
              <a:solidFill>
                <a:srgbClr val="FF0000"/>
              </a:solidFill>
              <a:latin typeface="+mn-ea"/>
            </a:endParaRPr>
          </a:p>
          <a:p>
            <a:pPr>
              <a:lnSpc>
                <a:spcPts val="5500"/>
              </a:lnSpc>
              <a:buFont typeface="Wingdings" panose="05000000000000000000" pitchFamily="2" charset="2"/>
              <a:buChar char="Ø"/>
            </a:pPr>
            <a:r>
              <a:rPr lang="zh-TW" altLang="en-US" b="1" dirty="0">
                <a:solidFill>
                  <a:srgbClr val="0000CC"/>
                </a:solidFill>
                <a:latin typeface="+mn-ea"/>
              </a:rPr>
              <a:t>高中職以下的學校室內外全面禁菸</a:t>
            </a:r>
            <a:endParaRPr lang="en-US" altLang="zh-TW" b="1" dirty="0">
              <a:solidFill>
                <a:srgbClr val="0000CC"/>
              </a:solidFill>
              <a:latin typeface="+mn-ea"/>
            </a:endParaRPr>
          </a:p>
          <a:p>
            <a:pPr marL="0" indent="0">
              <a:lnSpc>
                <a:spcPts val="5500"/>
              </a:lnSpc>
              <a:buNone/>
            </a:pPr>
            <a:r>
              <a:rPr lang="zh-TW" altLang="en-US" b="1" i="1" dirty="0">
                <a:solidFill>
                  <a:srgbClr val="FF0000"/>
                </a:solidFill>
                <a:latin typeface="+mn-ea"/>
              </a:rPr>
              <a:t>  </a:t>
            </a:r>
            <a:r>
              <a:rPr lang="zh-TW" altLang="en-US" sz="4000" b="1" i="1" u="sng" dirty="0">
                <a:solidFill>
                  <a:srgbClr val="FF0000"/>
                </a:solidFill>
                <a:latin typeface="+mn-ea"/>
              </a:rPr>
              <a:t>禁菸場所</a:t>
            </a:r>
            <a:r>
              <a:rPr lang="zh-TW" altLang="en-US" sz="4000" b="1" i="1" u="sng" dirty="0" smtClean="0">
                <a:solidFill>
                  <a:srgbClr val="FF0000"/>
                </a:solidFill>
                <a:latin typeface="+mn-ea"/>
              </a:rPr>
              <a:t>吸菸，罰</a:t>
            </a:r>
            <a:r>
              <a:rPr lang="en-US" altLang="zh-TW" sz="4000" b="1" i="1" u="sng" dirty="0">
                <a:solidFill>
                  <a:srgbClr val="FF0000"/>
                </a:solidFill>
                <a:latin typeface="+mn-ea"/>
              </a:rPr>
              <a:t>2</a:t>
            </a:r>
            <a:r>
              <a:rPr lang="zh-TW" altLang="en-US" sz="4000" b="1" i="1" u="sng" dirty="0">
                <a:solidFill>
                  <a:srgbClr val="FF0000"/>
                </a:solidFill>
                <a:latin typeface="+mn-ea"/>
              </a:rPr>
              <a:t>千至</a:t>
            </a:r>
            <a:r>
              <a:rPr lang="en-US" altLang="zh-TW" sz="4000" b="1" i="1" u="sng" dirty="0">
                <a:solidFill>
                  <a:srgbClr val="FF0000"/>
                </a:solidFill>
                <a:latin typeface="+mn-ea"/>
              </a:rPr>
              <a:t>1</a:t>
            </a:r>
            <a:r>
              <a:rPr lang="zh-TW" altLang="en-US" sz="4000" b="1" i="1" u="sng" dirty="0">
                <a:solidFill>
                  <a:srgbClr val="FF0000"/>
                </a:solidFill>
                <a:latin typeface="+mn-ea"/>
              </a:rPr>
              <a:t>萬元 </a:t>
            </a:r>
          </a:p>
          <a:p>
            <a:pPr>
              <a:lnSpc>
                <a:spcPts val="5500"/>
              </a:lnSpc>
              <a:buFont typeface="Wingdings" panose="05000000000000000000" pitchFamily="2" charset="2"/>
              <a:buChar char="Ø"/>
            </a:pPr>
            <a:r>
              <a:rPr lang="zh-TW" altLang="en-US" b="1" dirty="0" smtClean="0">
                <a:solidFill>
                  <a:srgbClr val="006600"/>
                </a:solidFill>
                <a:latin typeface="+mn-ea"/>
              </a:rPr>
              <a:t>提供或販賣菸品給未滿</a:t>
            </a:r>
            <a:r>
              <a:rPr lang="en-US" altLang="zh-TW" b="1" dirty="0" smtClean="0">
                <a:solidFill>
                  <a:srgbClr val="006600"/>
                </a:solidFill>
                <a:latin typeface="+mn-ea"/>
              </a:rPr>
              <a:t>18</a:t>
            </a:r>
            <a:r>
              <a:rPr lang="zh-TW" altLang="en-US" b="1" dirty="0" smtClean="0">
                <a:solidFill>
                  <a:srgbClr val="006600"/>
                </a:solidFill>
                <a:latin typeface="+mn-ea"/>
              </a:rPr>
              <a:t>歲青少年罰</a:t>
            </a:r>
            <a:endParaRPr lang="en-US" altLang="zh-TW" b="1" dirty="0" smtClean="0">
              <a:solidFill>
                <a:srgbClr val="006600"/>
              </a:solidFill>
              <a:latin typeface="+mn-ea"/>
            </a:endParaRPr>
          </a:p>
          <a:p>
            <a:pPr marL="0" indent="0" eaLnBrk="1" hangingPunct="1">
              <a:lnSpc>
                <a:spcPts val="5500"/>
              </a:lnSpc>
              <a:buFontTx/>
              <a:buNone/>
            </a:pPr>
            <a:r>
              <a:rPr lang="en-US" altLang="zh-TW" sz="4000" b="1" i="1" dirty="0" smtClean="0">
                <a:solidFill>
                  <a:srgbClr val="FF0000"/>
                </a:solidFill>
                <a:latin typeface="+mn-ea"/>
              </a:rPr>
              <a:t>   </a:t>
            </a:r>
            <a:r>
              <a:rPr lang="en-US" altLang="zh-TW" sz="4000" b="1" i="1" u="sng" dirty="0" smtClean="0">
                <a:solidFill>
                  <a:srgbClr val="FF0000"/>
                </a:solidFill>
                <a:latin typeface="+mn-ea"/>
              </a:rPr>
              <a:t>1</a:t>
            </a:r>
            <a:r>
              <a:rPr lang="zh-TW" altLang="en-US" sz="4000" b="1" i="1" u="sng" dirty="0" smtClean="0">
                <a:solidFill>
                  <a:srgbClr val="FF0000"/>
                </a:solidFill>
                <a:latin typeface="+mn-ea"/>
              </a:rPr>
              <a:t>萬至</a:t>
            </a:r>
            <a:r>
              <a:rPr lang="en-US" altLang="zh-TW" sz="4000" b="1" i="1" u="sng" dirty="0" smtClean="0">
                <a:solidFill>
                  <a:srgbClr val="FF0000"/>
                </a:solidFill>
                <a:latin typeface="+mn-ea"/>
              </a:rPr>
              <a:t>5</a:t>
            </a:r>
            <a:r>
              <a:rPr lang="zh-TW" altLang="en-US" sz="4000" b="1" i="1" u="sng" dirty="0" smtClean="0">
                <a:solidFill>
                  <a:srgbClr val="FF0000"/>
                </a:solidFill>
                <a:latin typeface="+mn-ea"/>
              </a:rPr>
              <a:t>萬元</a:t>
            </a:r>
            <a:endParaRPr lang="en-US" altLang="zh-TW" sz="4000" b="1" i="1" u="sng" dirty="0" smtClean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4" name="標題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</p:spPr>
        <p:txBody>
          <a:bodyPr/>
          <a:lstStyle/>
          <a:p>
            <a:r>
              <a:rPr lang="zh-TW" altLang="en-US" dirty="0" smtClean="0"/>
              <a:t>江湖在走</a:t>
            </a:r>
            <a:r>
              <a:rPr lang="en-US" altLang="zh-TW" dirty="0" smtClean="0"/>
              <a:t>~</a:t>
            </a:r>
            <a:r>
              <a:rPr lang="zh-TW" altLang="en-US" dirty="0" smtClean="0"/>
              <a:t>           常識要有</a:t>
            </a:r>
            <a:endParaRPr lang="zh-TW" altLang="en-US" dirty="0"/>
          </a:p>
        </p:txBody>
      </p:sp>
      <p:pic>
        <p:nvPicPr>
          <p:cNvPr id="1026" name="Picture 2" descr="Z:\90_菸害防制_應用圖檔區\常用logo\禁止吸菸MARK拷貝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270" l="0" r="100000">
                        <a14:foregroundMark x1="49053" y1="52351" x2="49053" y2="52351"/>
                        <a14:foregroundMark x1="34491" y1="55043" x2="34491" y2="55043"/>
                        <a14:foregroundMark x1="19252" y1="53355" x2="19252" y2="53355"/>
                        <a14:foregroundMark x1="25203" y1="50662" x2="25203" y2="50662"/>
                        <a14:foregroundMark x1="72272" y1="51346" x2="72272" y2="51346"/>
                        <a14:foregroundMark x1="90171" y1="42948" x2="90171" y2="42948"/>
                        <a14:foregroundMark x1="18575" y1="23505" x2="18575" y2="23505"/>
                        <a14:foregroundMark x1="63661" y1="9722" x2="63661" y2="9722"/>
                        <a14:foregroundMark x1="41434" y1="95299" x2="41434" y2="95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77552"/>
            <a:ext cx="864096" cy="853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325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國中生分享菸品 北市首例開罰</a:t>
            </a:r>
            <a:endParaRPr lang="zh-TW" altLang="en-US" dirty="0"/>
          </a:p>
        </p:txBody>
      </p:sp>
      <p:sp>
        <p:nvSpPr>
          <p:cNvPr id="6" name="文字方塊 5"/>
          <p:cNvSpPr txBox="1"/>
          <p:nvPr/>
        </p:nvSpPr>
        <p:spPr>
          <a:xfrm>
            <a:off x="323528" y="5877272"/>
            <a:ext cx="6048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連結</a:t>
            </a:r>
            <a:r>
              <a:rPr lang="en-US" altLang="zh-TW" dirty="0" smtClean="0"/>
              <a:t>:</a:t>
            </a:r>
            <a:r>
              <a:rPr lang="zh-TW" altLang="en-US" dirty="0" smtClean="0"/>
              <a:t> </a:t>
            </a:r>
            <a:r>
              <a:rPr lang="en-US" altLang="zh-TW" dirty="0" smtClean="0">
                <a:hlinkClick r:id="rId4"/>
              </a:rPr>
              <a:t>https</a:t>
            </a:r>
            <a:r>
              <a:rPr lang="en-US" altLang="zh-TW" dirty="0">
                <a:hlinkClick r:id="rId4"/>
              </a:rPr>
              <a:t>://</a:t>
            </a:r>
            <a:r>
              <a:rPr lang="en-US" altLang="zh-TW" dirty="0" smtClean="0">
                <a:hlinkClick r:id="rId4"/>
              </a:rPr>
              <a:t>www.youtube.com/watch?v=3JKheCu7TpQ</a:t>
            </a:r>
            <a:endParaRPr lang="en-US" altLang="zh-TW" dirty="0" smtClean="0"/>
          </a:p>
          <a:p>
            <a:r>
              <a:rPr lang="zh-TW" altLang="en-US" dirty="0" smtClean="0"/>
              <a:t>作者</a:t>
            </a:r>
            <a:r>
              <a:rPr lang="en-US" altLang="zh-TW" dirty="0" smtClean="0"/>
              <a:t>:PTS </a:t>
            </a:r>
            <a:r>
              <a:rPr lang="zh-TW" altLang="en-US" dirty="0"/>
              <a:t>台灣公共電視 </a:t>
            </a:r>
          </a:p>
        </p:txBody>
      </p:sp>
      <p:pic>
        <p:nvPicPr>
          <p:cNvPr id="4" name="2010-05-04公視晚間新聞(國中生分享菸品 北市首例開罰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33575" y="1773238"/>
            <a:ext cx="5278438" cy="3959225"/>
          </a:xfrm>
        </p:spPr>
      </p:pic>
    </p:spTree>
    <p:extLst>
      <p:ext uri="{BB962C8B-B14F-4D97-AF65-F5344CB8AC3E}">
        <p14:creationId xmlns:p14="http://schemas.microsoft.com/office/powerpoint/2010/main" val="288231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11560" y="1844824"/>
            <a:ext cx="7848872" cy="1780108"/>
          </a:xfrm>
        </p:spPr>
        <p:txBody>
          <a:bodyPr>
            <a:noAutofit/>
          </a:bodyPr>
          <a:lstStyle/>
          <a:p>
            <a:r>
              <a:rPr lang="zh-TW" altLang="zh-TW" sz="5400" dirty="0" smtClean="0"/>
              <a:t>吸菸</a:t>
            </a:r>
            <a:r>
              <a:rPr lang="zh-TW" altLang="zh-TW" sz="5400" dirty="0"/>
              <a:t>對身體有什麼</a:t>
            </a:r>
            <a:r>
              <a:rPr lang="zh-TW" altLang="zh-TW" sz="5400" dirty="0" smtClean="0"/>
              <a:t>傷害</a:t>
            </a:r>
            <a:endParaRPr lang="zh-TW" altLang="en-US" sz="5400" dirty="0"/>
          </a:p>
        </p:txBody>
      </p:sp>
    </p:spTree>
    <p:extLst>
      <p:ext uri="{BB962C8B-B14F-4D97-AF65-F5344CB8AC3E}">
        <p14:creationId xmlns:p14="http://schemas.microsoft.com/office/powerpoint/2010/main" val="373518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考考你</a:t>
            </a:r>
            <a:r>
              <a:rPr lang="en-US" altLang="zh-TW" dirty="0" smtClean="0"/>
              <a:t>!!</a:t>
            </a:r>
            <a:endParaRPr lang="zh-TW" altLang="en-US" dirty="0"/>
          </a:p>
        </p:txBody>
      </p:sp>
      <p:sp>
        <p:nvSpPr>
          <p:cNvPr id="5" name="Rectangle 7"/>
          <p:cNvSpPr>
            <a:spLocks noGrp="1" noChangeArrowheads="1"/>
          </p:cNvSpPr>
          <p:nvPr>
            <p:ph idx="1"/>
          </p:nvPr>
        </p:nvSpPr>
        <p:spPr bwMode="auto">
          <a:xfrm>
            <a:off x="872067" y="2027981"/>
            <a:ext cx="7408333" cy="3993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l" eaLnBrk="1" hangingPunct="1">
              <a:lnSpc>
                <a:spcPct val="150000"/>
              </a:lnSpc>
              <a:spcBef>
                <a:spcPts val="2000"/>
              </a:spcBef>
              <a:buFontTx/>
              <a:buNone/>
            </a:pPr>
            <a:r>
              <a:rPr lang="en-US" altLang="zh-TW" sz="2800" dirty="0">
                <a:solidFill>
                  <a:schemeClr val="tx2"/>
                </a:solidFill>
                <a:latin typeface="+mn-ea"/>
                <a:ea typeface="+mn-ea"/>
              </a:rPr>
              <a:t>1.</a:t>
            </a:r>
            <a:r>
              <a:rPr lang="zh-TW" altLang="en-US" sz="2800" dirty="0">
                <a:solidFill>
                  <a:schemeClr val="tx2"/>
                </a:solidFill>
                <a:latin typeface="+mn-ea"/>
                <a:ea typeface="+mn-ea"/>
              </a:rPr>
              <a:t>學校、醫院、車站可不可以吸菸</a:t>
            </a:r>
            <a:r>
              <a:rPr lang="en-US" altLang="zh-TW" sz="2800" dirty="0">
                <a:solidFill>
                  <a:schemeClr val="tx2"/>
                </a:solidFill>
                <a:latin typeface="+mn-ea"/>
                <a:ea typeface="+mn-ea"/>
              </a:rPr>
              <a:t>?</a:t>
            </a:r>
          </a:p>
          <a:p>
            <a:pPr algn="l" eaLnBrk="1" hangingPunct="1">
              <a:lnSpc>
                <a:spcPct val="150000"/>
              </a:lnSpc>
              <a:spcBef>
                <a:spcPts val="2000"/>
              </a:spcBef>
              <a:buFontTx/>
              <a:buNone/>
            </a:pPr>
            <a:r>
              <a:rPr lang="en-US" altLang="zh-TW" sz="2800" dirty="0">
                <a:solidFill>
                  <a:schemeClr val="tx2"/>
                </a:solidFill>
                <a:latin typeface="+mn-ea"/>
                <a:ea typeface="+mn-ea"/>
              </a:rPr>
              <a:t>2.</a:t>
            </a:r>
            <a:r>
              <a:rPr lang="zh-TW" altLang="en-US" sz="2800" dirty="0">
                <a:solidFill>
                  <a:schemeClr val="tx2"/>
                </a:solidFill>
                <a:latin typeface="+mn-ea"/>
                <a:ea typeface="+mn-ea"/>
              </a:rPr>
              <a:t>二手菸及三手菸會不會危害家人</a:t>
            </a:r>
            <a:r>
              <a:rPr lang="en-US" altLang="zh-TW" sz="2800" dirty="0">
                <a:solidFill>
                  <a:schemeClr val="tx2"/>
                </a:solidFill>
                <a:latin typeface="+mn-ea"/>
                <a:ea typeface="+mn-ea"/>
              </a:rPr>
              <a:t>?</a:t>
            </a:r>
          </a:p>
          <a:p>
            <a:pPr algn="l" eaLnBrk="1" hangingPunct="1">
              <a:lnSpc>
                <a:spcPct val="150000"/>
              </a:lnSpc>
              <a:spcBef>
                <a:spcPts val="2000"/>
              </a:spcBef>
              <a:buFontTx/>
              <a:buNone/>
            </a:pPr>
            <a:r>
              <a:rPr lang="en-US" altLang="zh-TW" sz="2800" dirty="0">
                <a:solidFill>
                  <a:schemeClr val="tx2"/>
                </a:solidFill>
                <a:latin typeface="+mn-ea"/>
                <a:ea typeface="+mn-ea"/>
              </a:rPr>
              <a:t>3.</a:t>
            </a:r>
            <a:r>
              <a:rPr lang="zh-TW" altLang="en-US" sz="2800" dirty="0">
                <a:solidFill>
                  <a:schemeClr val="tx2"/>
                </a:solidFill>
                <a:latin typeface="+mn-ea"/>
                <a:ea typeface="+mn-ea"/>
              </a:rPr>
              <a:t>幾歲以下不可使用菸品</a:t>
            </a:r>
            <a:r>
              <a:rPr lang="en-US" altLang="zh-TW" sz="2800" dirty="0">
                <a:solidFill>
                  <a:schemeClr val="tx2"/>
                </a:solidFill>
                <a:latin typeface="+mn-ea"/>
                <a:ea typeface="+mn-ea"/>
              </a:rPr>
              <a:t>?</a:t>
            </a:r>
          </a:p>
          <a:p>
            <a:pPr algn="l" eaLnBrk="1" hangingPunct="1">
              <a:lnSpc>
                <a:spcPct val="150000"/>
              </a:lnSpc>
              <a:spcBef>
                <a:spcPts val="2000"/>
              </a:spcBef>
              <a:buFontTx/>
              <a:buNone/>
            </a:pPr>
            <a:r>
              <a:rPr lang="en-US" altLang="zh-TW" sz="2800" dirty="0" smtClean="0">
                <a:solidFill>
                  <a:schemeClr val="tx2"/>
                </a:solidFill>
                <a:latin typeface="+mn-ea"/>
                <a:ea typeface="+mn-ea"/>
              </a:rPr>
              <a:t>4.</a:t>
            </a:r>
            <a:r>
              <a:rPr lang="zh-TW" altLang="en-US" sz="2800" dirty="0" smtClean="0">
                <a:solidFill>
                  <a:schemeClr val="tx2"/>
                </a:solidFill>
                <a:latin typeface="+mn-ea"/>
                <a:ea typeface="+mn-ea"/>
              </a:rPr>
              <a:t>可不</a:t>
            </a:r>
            <a:r>
              <a:rPr lang="zh-TW" altLang="en-US" sz="2800" dirty="0">
                <a:solidFill>
                  <a:schemeClr val="tx2"/>
                </a:solidFill>
                <a:latin typeface="+mn-ea"/>
                <a:ea typeface="+mn-ea"/>
              </a:rPr>
              <a:t>可以幫大人買菸</a:t>
            </a:r>
            <a:r>
              <a:rPr lang="en-US" altLang="zh-TW" sz="2800" dirty="0">
                <a:solidFill>
                  <a:schemeClr val="tx2"/>
                </a:solidFill>
                <a:latin typeface="+mn-ea"/>
                <a:ea typeface="+mn-ea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38901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395536" y="2780928"/>
            <a:ext cx="8229600" cy="1252728"/>
          </a:xfrm>
        </p:spPr>
        <p:txBody>
          <a:bodyPr>
            <a:normAutofit/>
          </a:bodyPr>
          <a:lstStyle/>
          <a:p>
            <a:r>
              <a:rPr lang="zh-TW" altLang="en-US" sz="3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青春不留白～菸菸說ＢＹＥＢＹＥ</a:t>
            </a:r>
          </a:p>
        </p:txBody>
      </p:sp>
      <p:sp>
        <p:nvSpPr>
          <p:cNvPr id="24" name="WordArt 21"/>
          <p:cNvSpPr>
            <a:spLocks noChangeArrowheads="1" noChangeShapeType="1" noTextEdit="1"/>
          </p:cNvSpPr>
          <p:nvPr/>
        </p:nvSpPr>
        <p:spPr bwMode="auto">
          <a:xfrm>
            <a:off x="3033169" y="2996952"/>
            <a:ext cx="3028950" cy="6381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z="4000" b="1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微軟正黑體"/>
              <a:ea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806591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88" y="1124744"/>
            <a:ext cx="6215639" cy="5246968"/>
          </a:xfrm>
        </p:spPr>
      </p:pic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539552" y="15032"/>
            <a:ext cx="8229600" cy="1252728"/>
          </a:xfrm>
        </p:spPr>
        <p:txBody>
          <a:bodyPr>
            <a:normAutofit/>
          </a:bodyPr>
          <a:lstStyle/>
          <a:p>
            <a:r>
              <a:rPr lang="zh-TW" altLang="en-US" sz="4000" dirty="0" smtClean="0"/>
              <a:t>菸品的成分</a:t>
            </a:r>
            <a:endParaRPr lang="zh-TW" altLang="en-US" sz="4000" dirty="0"/>
          </a:p>
        </p:txBody>
      </p:sp>
      <p:sp>
        <p:nvSpPr>
          <p:cNvPr id="2" name="矩形 1"/>
          <p:cNvSpPr/>
          <p:nvPr/>
        </p:nvSpPr>
        <p:spPr>
          <a:xfrm>
            <a:off x="6590208" y="1484784"/>
            <a:ext cx="24117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 smtClean="0"/>
              <a:t>一</a:t>
            </a:r>
            <a:r>
              <a:rPr lang="zh-TW" altLang="en-US" dirty="0"/>
              <a:t>根</a:t>
            </a:r>
            <a:r>
              <a:rPr lang="zh-TW" altLang="en-US" dirty="0" smtClean="0"/>
              <a:t>菸</a:t>
            </a:r>
            <a:r>
              <a:rPr lang="en-US" altLang="zh-TW" dirty="0" smtClean="0">
                <a:solidFill>
                  <a:srgbClr val="FF0000"/>
                </a:solidFill>
              </a:rPr>
              <a:t>(</a:t>
            </a:r>
            <a:r>
              <a:rPr lang="en-US" altLang="zh-TW" dirty="0">
                <a:solidFill>
                  <a:srgbClr val="FF0000"/>
                </a:solidFill>
              </a:rPr>
              <a:t>7000)</a:t>
            </a:r>
            <a:r>
              <a:rPr lang="zh-TW" altLang="en-US" dirty="0"/>
              <a:t>種化學物質，傷害身體的成分至少有</a:t>
            </a:r>
            <a:r>
              <a:rPr lang="en-US" altLang="zh-TW" dirty="0">
                <a:solidFill>
                  <a:srgbClr val="FF0000"/>
                </a:solidFill>
              </a:rPr>
              <a:t>(250)</a:t>
            </a:r>
            <a:r>
              <a:rPr lang="zh-TW" altLang="en-US" dirty="0"/>
              <a:t>種，確定致癌的有</a:t>
            </a:r>
            <a:r>
              <a:rPr lang="en-US" altLang="zh-TW" dirty="0">
                <a:solidFill>
                  <a:srgbClr val="FF0000"/>
                </a:solidFill>
              </a:rPr>
              <a:t>(93)</a:t>
            </a:r>
            <a:r>
              <a:rPr lang="zh-TW" altLang="en-US" dirty="0"/>
              <a:t>種。</a:t>
            </a:r>
            <a:endParaRPr lang="en-US" altLang="zh-TW" dirty="0"/>
          </a:p>
        </p:txBody>
      </p:sp>
      <p:sp>
        <p:nvSpPr>
          <p:cNvPr id="5" name="矩形 4"/>
          <p:cNvSpPr/>
          <p:nvPr/>
        </p:nvSpPr>
        <p:spPr>
          <a:xfrm>
            <a:off x="6590208" y="3501008"/>
            <a:ext cx="25577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 smtClean="0"/>
              <a:t>全球</a:t>
            </a:r>
            <a:r>
              <a:rPr lang="en-US" altLang="zh-TW" dirty="0" smtClean="0"/>
              <a:t>~</a:t>
            </a:r>
            <a:r>
              <a:rPr lang="zh-TW" altLang="en-US" dirty="0" smtClean="0">
                <a:solidFill>
                  <a:srgbClr val="FF0000"/>
                </a:solidFill>
              </a:rPr>
              <a:t>每</a:t>
            </a:r>
            <a:r>
              <a:rPr lang="zh-TW" altLang="en-US" dirty="0">
                <a:solidFill>
                  <a:srgbClr val="FF0000"/>
                </a:solidFill>
              </a:rPr>
              <a:t>六秒</a:t>
            </a:r>
            <a:r>
              <a:rPr lang="zh-TW" altLang="en-US" dirty="0"/>
              <a:t>就有一人因菸害死亡。</a:t>
            </a:r>
          </a:p>
        </p:txBody>
      </p:sp>
      <p:sp>
        <p:nvSpPr>
          <p:cNvPr id="6" name="矩形 5"/>
          <p:cNvSpPr/>
          <p:nvPr/>
        </p:nvSpPr>
        <p:spPr>
          <a:xfrm>
            <a:off x="6736390" y="4797152"/>
            <a:ext cx="201622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 smtClean="0"/>
              <a:t>台灣</a:t>
            </a:r>
            <a:r>
              <a:rPr lang="en-US" altLang="zh-TW" dirty="0" smtClean="0"/>
              <a:t>~</a:t>
            </a:r>
            <a:r>
              <a:rPr lang="zh-TW" altLang="en-US" dirty="0" smtClean="0"/>
              <a:t>每年</a:t>
            </a:r>
            <a:r>
              <a:rPr lang="en-US" altLang="zh-TW" dirty="0" smtClean="0"/>
              <a:t>2</a:t>
            </a:r>
            <a:r>
              <a:rPr lang="zh-TW" altLang="en-US" dirty="0"/>
              <a:t>萬人死於吸菸相關疾病。</a:t>
            </a:r>
          </a:p>
          <a:p>
            <a:r>
              <a:rPr lang="zh-TW" altLang="en-US" dirty="0"/>
              <a:t> </a:t>
            </a:r>
            <a:r>
              <a:rPr lang="zh-TW" altLang="en-US" dirty="0" smtClean="0">
                <a:solidFill>
                  <a:srgbClr val="FF0000"/>
                </a:solidFill>
              </a:rPr>
              <a:t>每</a:t>
            </a:r>
            <a:r>
              <a:rPr lang="en-US" altLang="zh-TW" dirty="0">
                <a:solidFill>
                  <a:srgbClr val="FF0000"/>
                </a:solidFill>
              </a:rPr>
              <a:t>20</a:t>
            </a:r>
            <a:r>
              <a:rPr lang="zh-TW" altLang="en-US" dirty="0">
                <a:solidFill>
                  <a:srgbClr val="FF0000"/>
                </a:solidFill>
              </a:rPr>
              <a:t>分鐘</a:t>
            </a:r>
            <a:r>
              <a:rPr lang="zh-TW" altLang="en-US" dirty="0"/>
              <a:t>就有</a:t>
            </a:r>
            <a:r>
              <a:rPr lang="zh-TW" altLang="en-US" dirty="0" smtClean="0"/>
              <a:t>一人</a:t>
            </a:r>
            <a:r>
              <a:rPr lang="zh-TW" altLang="en-US" dirty="0"/>
              <a:t>因菸害而</a:t>
            </a:r>
            <a:r>
              <a:rPr lang="zh-TW" altLang="en-US" dirty="0" smtClean="0"/>
              <a:t>失去生命</a:t>
            </a:r>
            <a:r>
              <a:rPr lang="zh-TW" altLang="en-US" dirty="0"/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145930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899592" y="2021834"/>
            <a:ext cx="7408333" cy="3450696"/>
          </a:xfrm>
        </p:spPr>
        <p:txBody>
          <a:bodyPr/>
          <a:lstStyle/>
          <a:p>
            <a:pPr lvl="0">
              <a:buClr>
                <a:srgbClr val="31B6FD"/>
              </a:buClr>
            </a:pPr>
            <a:r>
              <a:rPr lang="zh-TW" altLang="en-US" sz="4000" dirty="0">
                <a:solidFill>
                  <a:srgbClr val="073E87"/>
                </a:solidFill>
              </a:rPr>
              <a:t>菸</a:t>
            </a:r>
            <a:r>
              <a:rPr lang="zh-TW" altLang="en-US" sz="4000" dirty="0" smtClean="0">
                <a:solidFill>
                  <a:srgbClr val="073E87"/>
                </a:solidFill>
              </a:rPr>
              <a:t>品主要三成分</a:t>
            </a:r>
            <a:endParaRPr lang="en-US" altLang="zh-TW" sz="4000" dirty="0">
              <a:solidFill>
                <a:srgbClr val="073E87"/>
              </a:solidFill>
            </a:endParaRPr>
          </a:p>
          <a:p>
            <a:pPr marL="0" lvl="0" indent="0">
              <a:buClr>
                <a:srgbClr val="31B6FD"/>
              </a:buClr>
              <a:buNone/>
            </a:pPr>
            <a:r>
              <a:rPr lang="zh-TW" altLang="en-US" sz="4000" dirty="0">
                <a:solidFill>
                  <a:srgbClr val="FF0000"/>
                </a:solidFill>
              </a:rPr>
              <a:t> </a:t>
            </a:r>
            <a:r>
              <a:rPr lang="zh-TW" altLang="en-US" sz="4000" dirty="0" smtClean="0">
                <a:solidFill>
                  <a:srgbClr val="FF0000"/>
                </a:solidFill>
              </a:rPr>
              <a:t> </a:t>
            </a:r>
            <a:r>
              <a:rPr lang="en-US" altLang="zh-TW" sz="4000" dirty="0">
                <a:solidFill>
                  <a:srgbClr val="FF0000"/>
                </a:solidFill>
              </a:rPr>
              <a:t>(</a:t>
            </a:r>
            <a:r>
              <a:rPr lang="zh-TW" altLang="en-US" sz="4000" dirty="0">
                <a:solidFill>
                  <a:srgbClr val="FF0000"/>
                </a:solidFill>
              </a:rPr>
              <a:t>尼古丁</a:t>
            </a:r>
            <a:r>
              <a:rPr lang="en-US" altLang="zh-TW" sz="4000" dirty="0">
                <a:solidFill>
                  <a:srgbClr val="FF0000"/>
                </a:solidFill>
              </a:rPr>
              <a:t>)</a:t>
            </a:r>
            <a:r>
              <a:rPr lang="zh-TW" altLang="en-US" sz="4000" dirty="0">
                <a:solidFill>
                  <a:srgbClr val="FF0000"/>
                </a:solidFill>
              </a:rPr>
              <a:t>      </a:t>
            </a:r>
            <a:r>
              <a:rPr lang="en-US" altLang="zh-TW" sz="4000" dirty="0">
                <a:solidFill>
                  <a:srgbClr val="FF0000"/>
                </a:solidFill>
              </a:rPr>
              <a:t>(</a:t>
            </a:r>
            <a:r>
              <a:rPr lang="zh-TW" altLang="en-US" sz="4000" dirty="0">
                <a:solidFill>
                  <a:srgbClr val="FF0000"/>
                </a:solidFill>
              </a:rPr>
              <a:t>焦油</a:t>
            </a:r>
            <a:r>
              <a:rPr lang="en-US" altLang="zh-TW" sz="4000" dirty="0">
                <a:solidFill>
                  <a:srgbClr val="FF0000"/>
                </a:solidFill>
              </a:rPr>
              <a:t>)</a:t>
            </a:r>
            <a:r>
              <a:rPr lang="zh-TW" altLang="en-US" sz="4000" dirty="0">
                <a:solidFill>
                  <a:srgbClr val="FF0000"/>
                </a:solidFill>
              </a:rPr>
              <a:t>       </a:t>
            </a:r>
            <a:r>
              <a:rPr lang="en-US" altLang="zh-TW" sz="4000" dirty="0">
                <a:solidFill>
                  <a:srgbClr val="FF0000"/>
                </a:solidFill>
              </a:rPr>
              <a:t>(</a:t>
            </a:r>
            <a:r>
              <a:rPr lang="zh-TW" altLang="en-US" sz="4000" dirty="0">
                <a:solidFill>
                  <a:srgbClr val="FF0000"/>
                </a:solidFill>
              </a:rPr>
              <a:t>一氧化碳</a:t>
            </a:r>
            <a:r>
              <a:rPr lang="en-US" altLang="zh-TW" sz="4000" dirty="0">
                <a:solidFill>
                  <a:srgbClr val="FF0000"/>
                </a:solidFill>
              </a:rPr>
              <a:t>)</a:t>
            </a:r>
          </a:p>
          <a:p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dirty="0" smtClean="0"/>
              <a:t>菸品主要三成分</a:t>
            </a:r>
            <a:endParaRPr lang="zh-TW" altLang="en-US" sz="4000" dirty="0"/>
          </a:p>
        </p:txBody>
      </p:sp>
      <p:pic>
        <p:nvPicPr>
          <p:cNvPr id="4" name="Picture 4" descr="DSCF1417-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0" y="3513470"/>
            <a:ext cx="1771427" cy="2358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11"/>
          <p:cNvGrpSpPr>
            <a:grpSpLocks/>
          </p:cNvGrpSpPr>
          <p:nvPr/>
        </p:nvGrpSpPr>
        <p:grpSpPr bwMode="auto">
          <a:xfrm>
            <a:off x="3131840" y="3513470"/>
            <a:ext cx="2663825" cy="2159000"/>
            <a:chOff x="2744" y="1073"/>
            <a:chExt cx="2767" cy="2369"/>
          </a:xfrm>
        </p:grpSpPr>
        <p:pic>
          <p:nvPicPr>
            <p:cNvPr id="9" name="Picture 12" descr="DSCN591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4" y="1073"/>
              <a:ext cx="2721" cy="2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" name="Group 13"/>
            <p:cNvGrpSpPr>
              <a:grpSpLocks/>
            </p:cNvGrpSpPr>
            <p:nvPr/>
          </p:nvGrpSpPr>
          <p:grpSpPr bwMode="auto">
            <a:xfrm>
              <a:off x="3696" y="2205"/>
              <a:ext cx="1815" cy="1237"/>
              <a:chOff x="3696" y="2205"/>
              <a:chExt cx="1815" cy="1237"/>
            </a:xfrm>
          </p:grpSpPr>
          <p:pic>
            <p:nvPicPr>
              <p:cNvPr id="11" name="Picture 14" descr="DSCN590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86" y="2523"/>
                <a:ext cx="1225" cy="919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Line 15"/>
              <p:cNvSpPr>
                <a:spLocks noChangeShapeType="1"/>
              </p:cNvSpPr>
              <p:nvPr/>
            </p:nvSpPr>
            <p:spPr bwMode="auto">
              <a:xfrm flipH="1" flipV="1">
                <a:off x="3696" y="2205"/>
                <a:ext cx="545" cy="545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</p:grpSp>
      <p:grpSp>
        <p:nvGrpSpPr>
          <p:cNvPr id="13" name="Group 17"/>
          <p:cNvGrpSpPr>
            <a:grpSpLocks/>
          </p:cNvGrpSpPr>
          <p:nvPr/>
        </p:nvGrpSpPr>
        <p:grpSpPr bwMode="auto">
          <a:xfrm>
            <a:off x="5942333" y="3537855"/>
            <a:ext cx="2698750" cy="2014538"/>
            <a:chOff x="2744" y="1117"/>
            <a:chExt cx="2722" cy="2040"/>
          </a:xfrm>
        </p:grpSpPr>
        <p:pic>
          <p:nvPicPr>
            <p:cNvPr id="14" name="Picture 18" descr="car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4" y="1117"/>
              <a:ext cx="2722" cy="20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Rectangle 19"/>
            <p:cNvSpPr>
              <a:spLocks noChangeArrowheads="1"/>
            </p:cNvSpPr>
            <p:nvPr/>
          </p:nvSpPr>
          <p:spPr bwMode="auto">
            <a:xfrm>
              <a:off x="3833" y="2069"/>
              <a:ext cx="817" cy="590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b="1" smtClean="0">
                <a:solidFill>
                  <a:srgbClr val="000000"/>
                </a:solidFill>
                <a:latin typeface="Arial" charset="0"/>
                <a:ea typeface="新細明體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7704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戒菸專線-海綿篇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63688" y="1412776"/>
            <a:ext cx="5959995" cy="4433780"/>
          </a:xfrm>
        </p:spPr>
      </p:pic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dirty="0" smtClean="0"/>
              <a:t>肺就像海綿</a:t>
            </a:r>
            <a:endParaRPr lang="zh-TW" altLang="en-US" sz="4000" dirty="0"/>
          </a:p>
        </p:txBody>
      </p:sp>
      <p:sp>
        <p:nvSpPr>
          <p:cNvPr id="16" name="文字方塊 15"/>
          <p:cNvSpPr txBox="1"/>
          <p:nvPr/>
        </p:nvSpPr>
        <p:spPr>
          <a:xfrm>
            <a:off x="395536" y="5818038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影片</a:t>
            </a:r>
            <a:r>
              <a:rPr lang="zh-TW" altLang="en-US" dirty="0" smtClean="0"/>
              <a:t>來源</a:t>
            </a:r>
            <a:r>
              <a:rPr lang="en-US" altLang="zh-TW" dirty="0" smtClean="0"/>
              <a:t>:</a:t>
            </a:r>
            <a:r>
              <a:rPr lang="zh-TW" altLang="en-US" dirty="0" smtClean="0"/>
              <a:t> </a:t>
            </a:r>
            <a:r>
              <a:rPr lang="en-US" altLang="zh-TW" sz="1400" dirty="0">
                <a:hlinkClick r:id="rId5"/>
              </a:rPr>
              <a:t>https://www.youtube.com/watch?v=PaxKth6lkBc</a:t>
            </a:r>
            <a:endParaRPr lang="zh-TW" altLang="zh-TW" sz="1400" dirty="0"/>
          </a:p>
          <a:p>
            <a:r>
              <a:rPr lang="zh-TW" altLang="en-US" dirty="0" smtClean="0"/>
              <a:t>作者</a:t>
            </a:r>
            <a:r>
              <a:rPr lang="en-US" altLang="zh-TW" dirty="0" smtClean="0"/>
              <a:t>:</a:t>
            </a:r>
            <a:r>
              <a:rPr lang="zh-TW" altLang="en-US" dirty="0"/>
              <a:t>菸害防制</a:t>
            </a:r>
            <a:r>
              <a:rPr lang="en-US" altLang="zh-TW" dirty="0"/>
              <a:t>VIDEO</a:t>
            </a:r>
            <a:r>
              <a:rPr lang="zh-TW" altLang="en-US" dirty="0"/>
              <a:t>頻道</a:t>
            </a:r>
          </a:p>
        </p:txBody>
      </p:sp>
    </p:spTree>
    <p:extLst>
      <p:ext uri="{BB962C8B-B14F-4D97-AF65-F5344CB8AC3E}">
        <p14:creationId xmlns:p14="http://schemas.microsoft.com/office/powerpoint/2010/main" val="243320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吸菸者身體-2-out-01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833" y="331846"/>
            <a:ext cx="5417479" cy="6337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829906" y="404664"/>
            <a:ext cx="861774" cy="626469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4400" dirty="0"/>
              <a:t>吸菸對身體有哪些</a:t>
            </a:r>
            <a:r>
              <a:rPr lang="zh-TW" altLang="en-US" sz="4400" dirty="0" smtClean="0"/>
              <a:t>影響？</a:t>
            </a:r>
            <a:endParaRPr lang="zh-TW" altLang="en-US" sz="4400" dirty="0"/>
          </a:p>
        </p:txBody>
      </p:sp>
    </p:spTree>
    <p:extLst>
      <p:ext uri="{BB962C8B-B14F-4D97-AF65-F5344CB8AC3E}">
        <p14:creationId xmlns:p14="http://schemas.microsoft.com/office/powerpoint/2010/main" val="290163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dirty="0">
                <a:latin typeface="+mj-ea"/>
              </a:rPr>
              <a:t>台灣菸品警示圖文</a:t>
            </a:r>
          </a:p>
        </p:txBody>
      </p:sp>
      <p:grpSp>
        <p:nvGrpSpPr>
          <p:cNvPr id="13" name="群組 12"/>
          <p:cNvGrpSpPr/>
          <p:nvPr/>
        </p:nvGrpSpPr>
        <p:grpSpPr>
          <a:xfrm>
            <a:off x="323528" y="1700808"/>
            <a:ext cx="8496944" cy="4464496"/>
            <a:chOff x="-2052736" y="476672"/>
            <a:chExt cx="17534581" cy="4814664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52720" y="2780928"/>
              <a:ext cx="4429125" cy="2438400"/>
            </a:xfrm>
            <a:prstGeom prst="rect">
              <a:avLst/>
            </a:prstGeom>
          </p:spPr>
        </p:pic>
        <p:pic>
          <p:nvPicPr>
            <p:cNvPr id="5" name="圖片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52736" y="2852936"/>
              <a:ext cx="4429125" cy="2409825"/>
            </a:xfrm>
            <a:prstGeom prst="rect">
              <a:avLst/>
            </a:prstGeom>
          </p:spPr>
        </p:pic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52720" y="476672"/>
              <a:ext cx="4410075" cy="2390775"/>
            </a:xfrm>
            <a:prstGeom prst="rect">
              <a:avLst/>
            </a:prstGeom>
          </p:spPr>
        </p:pic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9752" y="2852936"/>
              <a:ext cx="4410075" cy="2428875"/>
            </a:xfrm>
            <a:prstGeom prst="rect">
              <a:avLst/>
            </a:prstGeom>
          </p:spPr>
        </p:pic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52736" y="476672"/>
              <a:ext cx="4419600" cy="2419350"/>
            </a:xfrm>
            <a:prstGeom prst="rect">
              <a:avLst/>
            </a:prstGeom>
          </p:spPr>
        </p:pic>
        <p:pic>
          <p:nvPicPr>
            <p:cNvPr id="9" name="圖片 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9752" y="476672"/>
              <a:ext cx="4400550" cy="2390775"/>
            </a:xfrm>
            <a:prstGeom prst="rect">
              <a:avLst/>
            </a:prstGeom>
          </p:spPr>
        </p:pic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2240" y="476672"/>
              <a:ext cx="4400550" cy="2390775"/>
            </a:xfrm>
            <a:prstGeom prst="rect">
              <a:avLst/>
            </a:prstGeom>
          </p:spPr>
        </p:pic>
        <p:pic>
          <p:nvPicPr>
            <p:cNvPr id="11" name="圖片 1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2240" y="2852936"/>
              <a:ext cx="4400550" cy="2438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31115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latin typeface="+mj-ea"/>
              </a:rPr>
              <a:t>可愛的臉，都因為抽菸變醜了</a:t>
            </a:r>
            <a:r>
              <a:rPr lang="en-US" altLang="zh-TW" dirty="0">
                <a:latin typeface="+mj-ea"/>
              </a:rPr>
              <a:t>~~</a:t>
            </a:r>
            <a:endParaRPr lang="zh-TW" altLang="en-US" dirty="0">
              <a:latin typeface="+mj-ea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772816"/>
            <a:ext cx="4658455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09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波形">
  <a:themeElements>
    <a:clrScheme name="波形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波形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波形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11223</TotalTime>
  <Words>680</Words>
  <Application>Microsoft Office PowerPoint</Application>
  <PresentationFormat>如螢幕大小 (4:3)</PresentationFormat>
  <Paragraphs>89</Paragraphs>
  <Slides>31</Slides>
  <Notes>10</Notes>
  <HiddenSlides>0</HiddenSlides>
  <MMClips>7</MMClips>
  <ScaleCrop>false</ScaleCrop>
  <HeadingPairs>
    <vt:vector size="4" baseType="variant">
      <vt:variant>
        <vt:lpstr>佈景主題</vt:lpstr>
      </vt:variant>
      <vt:variant>
        <vt:i4>2</vt:i4>
      </vt:variant>
      <vt:variant>
        <vt:lpstr>投影片標題</vt:lpstr>
      </vt:variant>
      <vt:variant>
        <vt:i4>31</vt:i4>
      </vt:variant>
    </vt:vector>
  </HeadingPairs>
  <TitlesOfParts>
    <vt:vector size="33" baseType="lpstr">
      <vt:lpstr>波形</vt:lpstr>
      <vt:lpstr>自訂設計</vt:lpstr>
      <vt:lpstr>菸霧的真相</vt:lpstr>
      <vt:lpstr>當有人在你身邊吸菸時……</vt:lpstr>
      <vt:lpstr>吸菸對身體有什麼傷害</vt:lpstr>
      <vt:lpstr>菸品的成分</vt:lpstr>
      <vt:lpstr>菸品主要三成分</vt:lpstr>
      <vt:lpstr>肺就像海綿</vt:lpstr>
      <vt:lpstr>PowerPoint 簡報</vt:lpstr>
      <vt:lpstr>台灣菸品警示圖文</vt:lpstr>
      <vt:lpstr>可愛的臉，都因為抽菸變醜了~~</vt:lpstr>
      <vt:lpstr>不要以為~我還年輕，沒關係?!</vt:lpstr>
      <vt:lpstr>不要以為~我還年輕，沒關係?!</vt:lpstr>
      <vt:lpstr>【無菸in 吸菸out】-花兒實驗影片</vt:lpstr>
      <vt:lpstr>PowerPoint 簡報</vt:lpstr>
      <vt:lpstr>PowerPoint 簡報</vt:lpstr>
      <vt:lpstr>PowerPoint 簡報</vt:lpstr>
      <vt:lpstr>拒絕三手菸從戒菸開始</vt:lpstr>
      <vt:lpstr>菸害OUT戒菸IN，無菸的家好處多</vt:lpstr>
      <vt:lpstr>不可不知的 菸害防制法規 </vt:lpstr>
      <vt:lpstr>PowerPoint 簡報</vt:lpstr>
      <vt:lpstr>PowerPoint 簡報</vt:lpstr>
      <vt:lpstr>PowerPoint 簡報</vt:lpstr>
      <vt:lpstr>PowerPoint 簡報</vt:lpstr>
      <vt:lpstr>考考你!!</vt:lpstr>
      <vt:lpstr>公共場所 請勿吸菸</vt:lpstr>
      <vt:lpstr>無菸環境~室內公共場所與3人以上室內工作場所全面禁菸</vt:lpstr>
      <vt:lpstr>PowerPoint 簡報</vt:lpstr>
      <vt:lpstr>花蓮連鎖超商.咖啡店騎樓 全面禁菸</vt:lpstr>
      <vt:lpstr>江湖在走~           常識要有</vt:lpstr>
      <vt:lpstr>國中生分享菸品 北市首例開罰</vt:lpstr>
      <vt:lpstr>考考你!!</vt:lpstr>
      <vt:lpstr>青春不留白～菸菸說ＢＹＥＢＹＥ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不吸菸   做自己</dc:title>
  <dc:creator>USER</dc:creator>
  <cp:lastModifiedBy>USER</cp:lastModifiedBy>
  <cp:revision>325</cp:revision>
  <cp:lastPrinted>2020-09-28T01:32:57Z</cp:lastPrinted>
  <dcterms:created xsi:type="dcterms:W3CDTF">2017-06-21T03:34:14Z</dcterms:created>
  <dcterms:modified xsi:type="dcterms:W3CDTF">2020-10-05T05:30:06Z</dcterms:modified>
</cp:coreProperties>
</file>